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 id="2147484015" r:id="rId2"/>
  </p:sldMasterIdLst>
  <p:notesMasterIdLst>
    <p:notesMasterId r:id="rId40"/>
  </p:notesMasterIdLst>
  <p:handoutMasterIdLst>
    <p:handoutMasterId r:id="rId41"/>
  </p:handoutMasterIdLst>
  <p:sldIdLst>
    <p:sldId id="489" r:id="rId3"/>
    <p:sldId id="490" r:id="rId4"/>
    <p:sldId id="491"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7532" autoAdjust="0"/>
    <p:restoredTop sz="77010" autoAdjust="0"/>
  </p:normalViewPr>
  <p:slideViewPr>
    <p:cSldViewPr>
      <p:cViewPr varScale="1">
        <p:scale>
          <a:sx n="97" d="100"/>
          <a:sy n="97" d="100"/>
        </p:scale>
        <p:origin x="1531" y="1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9966"/>
    </p:cViewPr>
  </p:sorterViewPr>
  <p:notesViewPr>
    <p:cSldViewPr>
      <p:cViewPr varScale="1">
        <p:scale>
          <a:sx n="80" d="100"/>
          <a:sy n="80" d="100"/>
        </p:scale>
        <p:origin x="-205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48.wmf"/><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emf"/><Relationship Id="rId4"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5" Type="http://schemas.openxmlformats.org/officeDocument/2006/relationships/image" Target="../media/image71.emf"/><Relationship Id="rId4" Type="http://schemas.openxmlformats.org/officeDocument/2006/relationships/image" Target="../media/image7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5" Type="http://schemas.openxmlformats.org/officeDocument/2006/relationships/image" Target="../media/image80.emf"/><Relationship Id="rId4" Type="http://schemas.openxmlformats.org/officeDocument/2006/relationships/image" Target="../media/image7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78.emf"/><Relationship Id="rId1" Type="http://schemas.openxmlformats.org/officeDocument/2006/relationships/image" Target="../media/image77.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 Id="rId4"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2.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6E15A9F-57DE-4A9A-A510-514E25E8B098}" type="slidenum">
              <a:rPr lang="en-US" altLang="en-US"/>
              <a:pPr/>
              <a:t>‹#›</a:t>
            </a:fld>
            <a:endParaRPr lang="en-US" altLang="en-US"/>
          </a:p>
        </p:txBody>
      </p:sp>
    </p:spTree>
    <p:extLst>
      <p:ext uri="{BB962C8B-B14F-4D97-AF65-F5344CB8AC3E}">
        <p14:creationId xmlns:p14="http://schemas.microsoft.com/office/powerpoint/2010/main" val="846195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27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E07CA9A-95B5-4755-94BC-8A370C8FC6BC}" type="slidenum">
              <a:rPr lang="en-US" altLang="en-US"/>
              <a:pPr/>
              <a:t>‹#›</a:t>
            </a:fld>
            <a:endParaRPr lang="en-US" altLang="en-US"/>
          </a:p>
        </p:txBody>
      </p:sp>
    </p:spTree>
    <p:extLst>
      <p:ext uri="{BB962C8B-B14F-4D97-AF65-F5344CB8AC3E}">
        <p14:creationId xmlns:p14="http://schemas.microsoft.com/office/powerpoint/2010/main" val="19557603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019" y="2130126"/>
            <a:ext cx="7771963" cy="147028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037" y="3885866"/>
            <a:ext cx="6399926" cy="1752871"/>
          </a:xfrm>
        </p:spPr>
        <p:txBody>
          <a:bodyPr/>
          <a:lstStyle>
            <a:lvl1pPr marL="0" indent="0" algn="ctr">
              <a:buNone/>
              <a:defRPr/>
            </a:lvl1pPr>
            <a:lvl2pPr marL="416692" indent="0" algn="ctr">
              <a:buNone/>
              <a:defRPr/>
            </a:lvl2pPr>
            <a:lvl3pPr marL="833384" indent="0" algn="ctr">
              <a:buNone/>
              <a:defRPr/>
            </a:lvl3pPr>
            <a:lvl4pPr marL="1250076" indent="0" algn="ctr">
              <a:buNone/>
              <a:defRPr/>
            </a:lvl4pPr>
            <a:lvl5pPr marL="1666768" indent="0" algn="ctr">
              <a:buNone/>
              <a:defRPr/>
            </a:lvl5pPr>
            <a:lvl6pPr marL="2083460" indent="0" algn="ctr">
              <a:buNone/>
              <a:defRPr/>
            </a:lvl6pPr>
            <a:lvl7pPr marL="2500152" indent="0" algn="ctr">
              <a:buNone/>
              <a:defRPr/>
            </a:lvl7pPr>
            <a:lvl8pPr marL="2916845" indent="0" algn="ctr">
              <a:buNone/>
              <a:defRPr/>
            </a:lvl8pPr>
            <a:lvl9pPr marL="333353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sldNum" sz="quarter" idx="11"/>
          </p:nvPr>
        </p:nvSpPr>
        <p:spPr/>
        <p:txBody>
          <a:bodyPr/>
          <a:lstStyle>
            <a:lvl1pPr>
              <a:defRPr sz="1200"/>
            </a:lvl1pPr>
          </a:lstStyle>
          <a:p>
            <a:fld id="{41EA9CA7-193B-4E41-92D5-70166230585E}" type="slidenum">
              <a:rPr lang="en-US" altLang="en-US"/>
              <a:pPr/>
              <a:t>‹#›</a:t>
            </a:fld>
            <a:endParaRPr lang="en-US" altLang="en-US"/>
          </a:p>
        </p:txBody>
      </p:sp>
    </p:spTree>
    <p:extLst>
      <p:ext uri="{BB962C8B-B14F-4D97-AF65-F5344CB8AC3E}">
        <p14:creationId xmlns:p14="http://schemas.microsoft.com/office/powerpoint/2010/main" val="37849547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fld id="{B3D66F7C-561B-4113-B4AF-3DB060CE4E46}" type="slidenum">
              <a:rPr lang="en-US" altLang="en-US"/>
              <a:pPr/>
              <a:t>‹#›</a:t>
            </a:fld>
            <a:endParaRPr lang="en-US" altLang="en-US"/>
          </a:p>
        </p:txBody>
      </p:sp>
    </p:spTree>
    <p:extLst>
      <p:ext uri="{BB962C8B-B14F-4D97-AF65-F5344CB8AC3E}">
        <p14:creationId xmlns:p14="http://schemas.microsoft.com/office/powerpoint/2010/main" val="123969124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709" y="-114754"/>
            <a:ext cx="2017273" cy="57807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8890" y="-114754"/>
            <a:ext cx="5911993" cy="57807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fld id="{60BDC991-7389-4A44-80CA-8338BDAFE661}" type="slidenum">
              <a:rPr lang="en-US" altLang="en-US"/>
              <a:pPr/>
              <a:t>‹#›</a:t>
            </a:fld>
            <a:endParaRPr lang="en-US" altLang="en-US"/>
          </a:p>
        </p:txBody>
      </p:sp>
    </p:spTree>
    <p:extLst>
      <p:ext uri="{BB962C8B-B14F-4D97-AF65-F5344CB8AC3E}">
        <p14:creationId xmlns:p14="http://schemas.microsoft.com/office/powerpoint/2010/main" val="3739484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021" y="2130126"/>
            <a:ext cx="7771963" cy="147028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037" y="3885868"/>
            <a:ext cx="6399926" cy="1752871"/>
          </a:xfrm>
        </p:spPr>
        <p:txBody>
          <a:bodyPr/>
          <a:lstStyle>
            <a:lvl1pPr marL="0" indent="0" algn="ctr">
              <a:buNone/>
              <a:defRPr/>
            </a:lvl1pPr>
            <a:lvl2pPr marL="416606" indent="0" algn="ctr">
              <a:buNone/>
              <a:defRPr/>
            </a:lvl2pPr>
            <a:lvl3pPr marL="833212" indent="0" algn="ctr">
              <a:buNone/>
              <a:defRPr/>
            </a:lvl3pPr>
            <a:lvl4pPr marL="1249818" indent="0" algn="ctr">
              <a:buNone/>
              <a:defRPr/>
            </a:lvl4pPr>
            <a:lvl5pPr marL="1666424" indent="0" algn="ctr">
              <a:buNone/>
              <a:defRPr/>
            </a:lvl5pPr>
            <a:lvl6pPr marL="2083030" indent="0" algn="ctr">
              <a:buNone/>
              <a:defRPr/>
            </a:lvl6pPr>
            <a:lvl7pPr marL="2499638" indent="0" algn="ctr">
              <a:buNone/>
              <a:defRPr/>
            </a:lvl7pPr>
            <a:lvl8pPr marL="2916245" indent="0" algn="ctr">
              <a:buNone/>
              <a:defRPr/>
            </a:lvl8pPr>
            <a:lvl9pPr marL="3332849"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500AB87-2007-4261-B8C3-D2D417F292CC}" type="slidenum">
              <a:rPr lang="en-US" altLang="en-US"/>
              <a:pPr/>
              <a:t>‹#›</a:t>
            </a:fld>
            <a:endParaRPr lang="en-US" altLang="en-US"/>
          </a:p>
        </p:txBody>
      </p:sp>
    </p:spTree>
    <p:extLst>
      <p:ext uri="{BB962C8B-B14F-4D97-AF65-F5344CB8AC3E}">
        <p14:creationId xmlns:p14="http://schemas.microsoft.com/office/powerpoint/2010/main" val="4139280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A813C2A0-7780-4622-96CC-5BBB7D4E2068}" type="slidenum">
              <a:rPr lang="en-US" altLang="en-US"/>
              <a:pPr/>
              <a:t>‹#›</a:t>
            </a:fld>
            <a:endParaRPr lang="en-US" altLang="en-US"/>
          </a:p>
        </p:txBody>
      </p:sp>
    </p:spTree>
    <p:extLst>
      <p:ext uri="{BB962C8B-B14F-4D97-AF65-F5344CB8AC3E}">
        <p14:creationId xmlns:p14="http://schemas.microsoft.com/office/powerpoint/2010/main" val="345082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1" y="4406563"/>
            <a:ext cx="7771963" cy="136270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431" y="2906151"/>
            <a:ext cx="7771963" cy="1500412"/>
          </a:xfrm>
        </p:spPr>
        <p:txBody>
          <a:bodyPr anchor="b"/>
          <a:lstStyle>
            <a:lvl1pPr marL="0" indent="0">
              <a:buNone/>
              <a:defRPr sz="1800"/>
            </a:lvl1pPr>
            <a:lvl2pPr marL="416606" indent="0">
              <a:buNone/>
              <a:defRPr sz="1600"/>
            </a:lvl2pPr>
            <a:lvl3pPr marL="833212" indent="0">
              <a:buNone/>
              <a:defRPr sz="1500"/>
            </a:lvl3pPr>
            <a:lvl4pPr marL="1249818" indent="0">
              <a:buNone/>
              <a:defRPr sz="1300"/>
            </a:lvl4pPr>
            <a:lvl5pPr marL="1666424" indent="0">
              <a:buNone/>
              <a:defRPr sz="1300"/>
            </a:lvl5pPr>
            <a:lvl6pPr marL="2083030" indent="0">
              <a:buNone/>
              <a:defRPr sz="1300"/>
            </a:lvl6pPr>
            <a:lvl7pPr marL="2499638" indent="0">
              <a:buNone/>
              <a:defRPr sz="1300"/>
            </a:lvl7pPr>
            <a:lvl8pPr marL="2916245" indent="0">
              <a:buNone/>
              <a:defRPr sz="1300"/>
            </a:lvl8pPr>
            <a:lvl9pPr marL="3332849" indent="0">
              <a:buNone/>
              <a:defRPr sz="13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F7F0A77-19C0-4542-8A69-2536307D5CC4}" type="slidenum">
              <a:rPr lang="en-US" altLang="en-US"/>
              <a:pPr/>
              <a:t>‹#›</a:t>
            </a:fld>
            <a:endParaRPr lang="en-US" altLang="en-US"/>
          </a:p>
        </p:txBody>
      </p:sp>
    </p:spTree>
    <p:extLst>
      <p:ext uri="{BB962C8B-B14F-4D97-AF65-F5344CB8AC3E}">
        <p14:creationId xmlns:p14="http://schemas.microsoft.com/office/powerpoint/2010/main" val="2230930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346" y="1600822"/>
            <a:ext cx="4044742" cy="4525620"/>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916" y="1600822"/>
            <a:ext cx="4044741" cy="4525620"/>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57C089C-0731-4F4B-A28B-5500EC99D2D0}" type="slidenum">
              <a:rPr lang="en-US" altLang="en-US"/>
              <a:pPr/>
              <a:t>‹#›</a:t>
            </a:fld>
            <a:endParaRPr lang="en-US" altLang="en-US"/>
          </a:p>
        </p:txBody>
      </p:sp>
    </p:spTree>
    <p:extLst>
      <p:ext uri="{BB962C8B-B14F-4D97-AF65-F5344CB8AC3E}">
        <p14:creationId xmlns:p14="http://schemas.microsoft.com/office/powerpoint/2010/main" val="3315480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346" y="1534840"/>
            <a:ext cx="4040372" cy="639755"/>
          </a:xfrm>
        </p:spPr>
        <p:txBody>
          <a:bodyPr anchor="b"/>
          <a:lstStyle>
            <a:lvl1pPr marL="0" indent="0">
              <a:buNone/>
              <a:defRPr sz="2200" b="1"/>
            </a:lvl1pPr>
            <a:lvl2pPr marL="416606" indent="0">
              <a:buNone/>
              <a:defRPr sz="1800" b="1"/>
            </a:lvl2pPr>
            <a:lvl3pPr marL="833212" indent="0">
              <a:buNone/>
              <a:defRPr sz="1600" b="1"/>
            </a:lvl3pPr>
            <a:lvl4pPr marL="1249818" indent="0">
              <a:buNone/>
              <a:defRPr sz="1500" b="1"/>
            </a:lvl4pPr>
            <a:lvl5pPr marL="1666424" indent="0">
              <a:buNone/>
              <a:defRPr sz="1500" b="1"/>
            </a:lvl5pPr>
            <a:lvl6pPr marL="2083030" indent="0">
              <a:buNone/>
              <a:defRPr sz="1500" b="1"/>
            </a:lvl6pPr>
            <a:lvl7pPr marL="2499638" indent="0">
              <a:buNone/>
              <a:defRPr sz="1500" b="1"/>
            </a:lvl7pPr>
            <a:lvl8pPr marL="2916245" indent="0">
              <a:buNone/>
              <a:defRPr sz="1500" b="1"/>
            </a:lvl8pPr>
            <a:lvl9pPr marL="333284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346" y="2174595"/>
            <a:ext cx="4040372" cy="395184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26" y="1534840"/>
            <a:ext cx="4041828" cy="639755"/>
          </a:xfrm>
        </p:spPr>
        <p:txBody>
          <a:bodyPr anchor="b"/>
          <a:lstStyle>
            <a:lvl1pPr marL="0" indent="0">
              <a:buNone/>
              <a:defRPr sz="2200" b="1"/>
            </a:lvl1pPr>
            <a:lvl2pPr marL="416606" indent="0">
              <a:buNone/>
              <a:defRPr sz="1800" b="1"/>
            </a:lvl2pPr>
            <a:lvl3pPr marL="833212" indent="0">
              <a:buNone/>
              <a:defRPr sz="1600" b="1"/>
            </a:lvl3pPr>
            <a:lvl4pPr marL="1249818" indent="0">
              <a:buNone/>
              <a:defRPr sz="1500" b="1"/>
            </a:lvl4pPr>
            <a:lvl5pPr marL="1666424" indent="0">
              <a:buNone/>
              <a:defRPr sz="1500" b="1"/>
            </a:lvl5pPr>
            <a:lvl6pPr marL="2083030" indent="0">
              <a:buNone/>
              <a:defRPr sz="1500" b="1"/>
            </a:lvl6pPr>
            <a:lvl7pPr marL="2499638" indent="0">
              <a:buNone/>
              <a:defRPr sz="1500" b="1"/>
            </a:lvl7pPr>
            <a:lvl8pPr marL="2916245" indent="0">
              <a:buNone/>
              <a:defRPr sz="1500" b="1"/>
            </a:lvl8pPr>
            <a:lvl9pPr marL="333284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4826" y="2174595"/>
            <a:ext cx="4041828" cy="395184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BD5636D5-D609-4172-B968-B093AAA73ED9}" type="slidenum">
              <a:rPr lang="en-US" altLang="en-US"/>
              <a:pPr/>
              <a:t>‹#›</a:t>
            </a:fld>
            <a:endParaRPr lang="en-US" altLang="en-US"/>
          </a:p>
        </p:txBody>
      </p:sp>
    </p:spTree>
    <p:extLst>
      <p:ext uri="{BB962C8B-B14F-4D97-AF65-F5344CB8AC3E}">
        <p14:creationId xmlns:p14="http://schemas.microsoft.com/office/powerpoint/2010/main" val="2282395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113EBCC8-422F-4F15-8B60-86E52D9E350F}" type="slidenum">
              <a:rPr lang="en-US" altLang="en-US"/>
              <a:pPr/>
              <a:t>‹#›</a:t>
            </a:fld>
            <a:endParaRPr lang="en-US" altLang="en-US"/>
          </a:p>
        </p:txBody>
      </p:sp>
    </p:spTree>
    <p:extLst>
      <p:ext uri="{BB962C8B-B14F-4D97-AF65-F5344CB8AC3E}">
        <p14:creationId xmlns:p14="http://schemas.microsoft.com/office/powerpoint/2010/main" val="116826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2F4C4A8-2667-4B7E-B740-B41D5B2E8C18}" type="slidenum">
              <a:rPr lang="en-US" altLang="en-US"/>
              <a:pPr/>
              <a:t>‹#›</a:t>
            </a:fld>
            <a:endParaRPr lang="en-US" altLang="en-US"/>
          </a:p>
        </p:txBody>
      </p:sp>
    </p:spTree>
    <p:extLst>
      <p:ext uri="{BB962C8B-B14F-4D97-AF65-F5344CB8AC3E}">
        <p14:creationId xmlns:p14="http://schemas.microsoft.com/office/powerpoint/2010/main" val="2490183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45" y="272544"/>
            <a:ext cx="3007704" cy="1161887"/>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747" y="272543"/>
            <a:ext cx="5110910" cy="5853901"/>
          </a:xfrm>
        </p:spPr>
        <p:txBody>
          <a:bodyPr/>
          <a:lstStyle>
            <a:lvl1pPr>
              <a:defRPr sz="29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45" y="1434428"/>
            <a:ext cx="3007704" cy="4692014"/>
          </a:xfrm>
        </p:spPr>
        <p:txBody>
          <a:bodyPr/>
          <a:lstStyle>
            <a:lvl1pPr marL="0" indent="0">
              <a:buNone/>
              <a:defRPr sz="1300"/>
            </a:lvl1pPr>
            <a:lvl2pPr marL="416606" indent="0">
              <a:buNone/>
              <a:defRPr sz="1100"/>
            </a:lvl2pPr>
            <a:lvl3pPr marL="833212" indent="0">
              <a:buNone/>
              <a:defRPr sz="900"/>
            </a:lvl3pPr>
            <a:lvl4pPr marL="1249818" indent="0">
              <a:buNone/>
              <a:defRPr sz="800"/>
            </a:lvl4pPr>
            <a:lvl5pPr marL="1666424" indent="0">
              <a:buNone/>
              <a:defRPr sz="800"/>
            </a:lvl5pPr>
            <a:lvl6pPr marL="2083030" indent="0">
              <a:buNone/>
              <a:defRPr sz="800"/>
            </a:lvl6pPr>
            <a:lvl7pPr marL="2499638" indent="0">
              <a:buNone/>
              <a:defRPr sz="800"/>
            </a:lvl7pPr>
            <a:lvl8pPr marL="2916245" indent="0">
              <a:buNone/>
              <a:defRPr sz="800"/>
            </a:lvl8pPr>
            <a:lvl9pPr marL="3332849"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08CA130-0483-454B-A8BD-74F115A3EF33}" type="slidenum">
              <a:rPr lang="en-US" altLang="en-US"/>
              <a:pPr/>
              <a:t>‹#›</a:t>
            </a:fld>
            <a:endParaRPr lang="en-US" altLang="en-US"/>
          </a:p>
        </p:txBody>
      </p:sp>
    </p:spTree>
    <p:extLst>
      <p:ext uri="{BB962C8B-B14F-4D97-AF65-F5344CB8AC3E}">
        <p14:creationId xmlns:p14="http://schemas.microsoft.com/office/powerpoint/2010/main" val="1754388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6019" y="0"/>
            <a:ext cx="7771963" cy="1143239"/>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sldNum" sz="quarter" idx="11"/>
          </p:nvPr>
        </p:nvSpPr>
        <p:spPr/>
        <p:txBody>
          <a:bodyPr/>
          <a:lstStyle>
            <a:lvl1pPr>
              <a:defRPr sz="1200"/>
            </a:lvl1pPr>
          </a:lstStyle>
          <a:p>
            <a:fld id="{C54DC9F3-9D5D-4CEC-82EF-1DEFB7C600C2}" type="slidenum">
              <a:rPr lang="en-US" altLang="en-US"/>
              <a:pPr/>
              <a:t>‹#›</a:t>
            </a:fld>
            <a:endParaRPr lang="en-US" altLang="en-US"/>
          </a:p>
        </p:txBody>
      </p:sp>
    </p:spTree>
    <p:extLst>
      <p:ext uri="{BB962C8B-B14F-4D97-AF65-F5344CB8AC3E}">
        <p14:creationId xmlns:p14="http://schemas.microsoft.com/office/powerpoint/2010/main" val="83178159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3" y="4801030"/>
            <a:ext cx="5485235" cy="566599"/>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973" y="612504"/>
            <a:ext cx="5485235" cy="4115373"/>
          </a:xfrm>
        </p:spPr>
        <p:txBody>
          <a:bodyPr/>
          <a:lstStyle>
            <a:lvl1pPr marL="0" indent="0">
              <a:buNone/>
              <a:defRPr sz="2900"/>
            </a:lvl1pPr>
            <a:lvl2pPr marL="416606" indent="0">
              <a:buNone/>
              <a:defRPr sz="2600"/>
            </a:lvl2pPr>
            <a:lvl3pPr marL="833212" indent="0">
              <a:buNone/>
              <a:defRPr sz="2200"/>
            </a:lvl3pPr>
            <a:lvl4pPr marL="1249818" indent="0">
              <a:buNone/>
              <a:defRPr sz="1800"/>
            </a:lvl4pPr>
            <a:lvl5pPr marL="1666424" indent="0">
              <a:buNone/>
              <a:defRPr sz="1800"/>
            </a:lvl5pPr>
            <a:lvl6pPr marL="2083030" indent="0">
              <a:buNone/>
              <a:defRPr sz="1800"/>
            </a:lvl6pPr>
            <a:lvl7pPr marL="2499638" indent="0">
              <a:buNone/>
              <a:defRPr sz="1800"/>
            </a:lvl7pPr>
            <a:lvl8pPr marL="2916245" indent="0">
              <a:buNone/>
              <a:defRPr sz="1800"/>
            </a:lvl8pPr>
            <a:lvl9pPr marL="3332849" indent="0">
              <a:buNone/>
              <a:defRPr sz="1800"/>
            </a:lvl9pPr>
          </a:lstStyle>
          <a:p>
            <a:pPr lvl="0"/>
            <a:r>
              <a:rPr lang="en-US" noProof="0" dirty="0" smtClean="0"/>
              <a:t>Click icon to add picture</a:t>
            </a:r>
          </a:p>
        </p:txBody>
      </p:sp>
      <p:sp>
        <p:nvSpPr>
          <p:cNvPr id="4" name="Text Placeholder 3"/>
          <p:cNvSpPr>
            <a:spLocks noGrp="1"/>
          </p:cNvSpPr>
          <p:nvPr>
            <p:ph type="body" sz="half" idx="2"/>
          </p:nvPr>
        </p:nvSpPr>
        <p:spPr>
          <a:xfrm>
            <a:off x="1792973" y="5367629"/>
            <a:ext cx="5485235" cy="804714"/>
          </a:xfrm>
        </p:spPr>
        <p:txBody>
          <a:bodyPr/>
          <a:lstStyle>
            <a:lvl1pPr marL="0" indent="0">
              <a:buNone/>
              <a:defRPr sz="1300"/>
            </a:lvl1pPr>
            <a:lvl2pPr marL="416606" indent="0">
              <a:buNone/>
              <a:defRPr sz="1100"/>
            </a:lvl2pPr>
            <a:lvl3pPr marL="833212" indent="0">
              <a:buNone/>
              <a:defRPr sz="900"/>
            </a:lvl3pPr>
            <a:lvl4pPr marL="1249818" indent="0">
              <a:buNone/>
              <a:defRPr sz="800"/>
            </a:lvl4pPr>
            <a:lvl5pPr marL="1666424" indent="0">
              <a:buNone/>
              <a:defRPr sz="800"/>
            </a:lvl5pPr>
            <a:lvl6pPr marL="2083030" indent="0">
              <a:buNone/>
              <a:defRPr sz="800"/>
            </a:lvl6pPr>
            <a:lvl7pPr marL="2499638" indent="0">
              <a:buNone/>
              <a:defRPr sz="800"/>
            </a:lvl7pPr>
            <a:lvl8pPr marL="2916245" indent="0">
              <a:buNone/>
              <a:defRPr sz="800"/>
            </a:lvl8pPr>
            <a:lvl9pPr marL="3332849"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2E56970-78D7-44ED-8983-531865DE2AB1}" type="slidenum">
              <a:rPr lang="en-US" altLang="en-US"/>
              <a:pPr/>
              <a:t>‹#›</a:t>
            </a:fld>
            <a:endParaRPr lang="en-US" altLang="en-US"/>
          </a:p>
        </p:txBody>
      </p:sp>
    </p:spTree>
    <p:extLst>
      <p:ext uri="{BB962C8B-B14F-4D97-AF65-F5344CB8AC3E}">
        <p14:creationId xmlns:p14="http://schemas.microsoft.com/office/powerpoint/2010/main" val="33211476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F1C4290-46C9-43F9-8EA6-B7F96F15E1A2}" type="slidenum">
              <a:rPr lang="en-US" altLang="en-US"/>
              <a:pPr/>
              <a:t>‹#›</a:t>
            </a:fld>
            <a:endParaRPr lang="en-US" altLang="en-US"/>
          </a:p>
        </p:txBody>
      </p:sp>
    </p:spTree>
    <p:extLst>
      <p:ext uri="{BB962C8B-B14F-4D97-AF65-F5344CB8AC3E}">
        <p14:creationId xmlns:p14="http://schemas.microsoft.com/office/powerpoint/2010/main" val="2176047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0055" y="273976"/>
            <a:ext cx="2056599" cy="585246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346" y="273976"/>
            <a:ext cx="6032884" cy="585246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CA000A4-2E8A-4008-A320-EBF278C0FBDF}" type="slidenum">
              <a:rPr lang="en-US" altLang="en-US"/>
              <a:pPr/>
              <a:t>‹#›</a:t>
            </a:fld>
            <a:endParaRPr lang="en-US" altLang="en-US"/>
          </a:p>
        </p:txBody>
      </p:sp>
    </p:spTree>
    <p:extLst>
      <p:ext uri="{BB962C8B-B14F-4D97-AF65-F5344CB8AC3E}">
        <p14:creationId xmlns:p14="http://schemas.microsoft.com/office/powerpoint/2010/main" val="3958721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431" y="4406563"/>
            <a:ext cx="7771963" cy="136270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431" y="2906151"/>
            <a:ext cx="7771963" cy="1500412"/>
          </a:xfrm>
        </p:spPr>
        <p:txBody>
          <a:bodyPr anchor="b"/>
          <a:lstStyle>
            <a:lvl1pPr marL="0" indent="0">
              <a:buNone/>
              <a:defRPr sz="1800"/>
            </a:lvl1pPr>
            <a:lvl2pPr marL="416692" indent="0">
              <a:buNone/>
              <a:defRPr sz="1600"/>
            </a:lvl2pPr>
            <a:lvl3pPr marL="833384" indent="0">
              <a:buNone/>
              <a:defRPr sz="1500"/>
            </a:lvl3pPr>
            <a:lvl4pPr marL="1250076" indent="0">
              <a:buNone/>
              <a:defRPr sz="1300"/>
            </a:lvl4pPr>
            <a:lvl5pPr marL="1666768" indent="0">
              <a:buNone/>
              <a:defRPr sz="1300"/>
            </a:lvl5pPr>
            <a:lvl6pPr marL="2083460" indent="0">
              <a:buNone/>
              <a:defRPr sz="1300"/>
            </a:lvl6pPr>
            <a:lvl7pPr marL="2500152" indent="0">
              <a:buNone/>
              <a:defRPr sz="1300"/>
            </a:lvl7pPr>
            <a:lvl8pPr marL="2916845" indent="0">
              <a:buNone/>
              <a:defRPr sz="1300"/>
            </a:lvl8pPr>
            <a:lvl9pPr marL="3333537" indent="0">
              <a:buNone/>
              <a:defRPr sz="13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fld id="{7EAB52C4-9042-48CB-ACB2-B032CAB6DC54}" type="slidenum">
              <a:rPr lang="en-US" altLang="en-US"/>
              <a:pPr/>
              <a:t>‹#›</a:t>
            </a:fld>
            <a:endParaRPr lang="en-US" altLang="en-US"/>
          </a:p>
        </p:txBody>
      </p:sp>
    </p:spTree>
    <p:extLst>
      <p:ext uri="{BB962C8B-B14F-4D97-AF65-F5344CB8AC3E}">
        <p14:creationId xmlns:p14="http://schemas.microsoft.com/office/powerpoint/2010/main" val="335388256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8890" y="1550617"/>
            <a:ext cx="3816069" cy="411537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44784" y="1550617"/>
            <a:ext cx="3816069" cy="411537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fld id="{0B073DF5-D0C5-40E8-8AEF-B958ADE84E8C}" type="slidenum">
              <a:rPr lang="en-US" altLang="en-US"/>
              <a:pPr/>
              <a:t>‹#›</a:t>
            </a:fld>
            <a:endParaRPr lang="en-US" altLang="en-US"/>
          </a:p>
        </p:txBody>
      </p:sp>
    </p:spTree>
    <p:extLst>
      <p:ext uri="{BB962C8B-B14F-4D97-AF65-F5344CB8AC3E}">
        <p14:creationId xmlns:p14="http://schemas.microsoft.com/office/powerpoint/2010/main" val="178787687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346" y="273976"/>
            <a:ext cx="8229309" cy="11432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346" y="1534838"/>
            <a:ext cx="4040372" cy="639755"/>
          </a:xfrm>
        </p:spPr>
        <p:txBody>
          <a:bodyPr anchor="b"/>
          <a:lstStyle>
            <a:lvl1pPr marL="0" indent="0">
              <a:buNone/>
              <a:defRPr sz="2200" b="1"/>
            </a:lvl1pPr>
            <a:lvl2pPr marL="416692" indent="0">
              <a:buNone/>
              <a:defRPr sz="1800" b="1"/>
            </a:lvl2pPr>
            <a:lvl3pPr marL="833384" indent="0">
              <a:buNone/>
              <a:defRPr sz="1600" b="1"/>
            </a:lvl3pPr>
            <a:lvl4pPr marL="1250076" indent="0">
              <a:buNone/>
              <a:defRPr sz="1500" b="1"/>
            </a:lvl4pPr>
            <a:lvl5pPr marL="1666768" indent="0">
              <a:buNone/>
              <a:defRPr sz="1500" b="1"/>
            </a:lvl5pPr>
            <a:lvl6pPr marL="2083460" indent="0">
              <a:buNone/>
              <a:defRPr sz="1500" b="1"/>
            </a:lvl6pPr>
            <a:lvl7pPr marL="2500152" indent="0">
              <a:buNone/>
              <a:defRPr sz="1500" b="1"/>
            </a:lvl7pPr>
            <a:lvl8pPr marL="2916845" indent="0">
              <a:buNone/>
              <a:defRPr sz="1500" b="1"/>
            </a:lvl8pPr>
            <a:lvl9pPr marL="3333537"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346" y="2174593"/>
            <a:ext cx="4040372" cy="395184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4826" y="1534838"/>
            <a:ext cx="4041828" cy="639755"/>
          </a:xfrm>
        </p:spPr>
        <p:txBody>
          <a:bodyPr anchor="b"/>
          <a:lstStyle>
            <a:lvl1pPr marL="0" indent="0">
              <a:buNone/>
              <a:defRPr sz="2200" b="1"/>
            </a:lvl1pPr>
            <a:lvl2pPr marL="416692" indent="0">
              <a:buNone/>
              <a:defRPr sz="1800" b="1"/>
            </a:lvl2pPr>
            <a:lvl3pPr marL="833384" indent="0">
              <a:buNone/>
              <a:defRPr sz="1600" b="1"/>
            </a:lvl3pPr>
            <a:lvl4pPr marL="1250076" indent="0">
              <a:buNone/>
              <a:defRPr sz="1500" b="1"/>
            </a:lvl4pPr>
            <a:lvl5pPr marL="1666768" indent="0">
              <a:buNone/>
              <a:defRPr sz="1500" b="1"/>
            </a:lvl5pPr>
            <a:lvl6pPr marL="2083460" indent="0">
              <a:buNone/>
              <a:defRPr sz="1500" b="1"/>
            </a:lvl6pPr>
            <a:lvl7pPr marL="2500152" indent="0">
              <a:buNone/>
              <a:defRPr sz="1500" b="1"/>
            </a:lvl7pPr>
            <a:lvl8pPr marL="2916845" indent="0">
              <a:buNone/>
              <a:defRPr sz="1500" b="1"/>
            </a:lvl8pPr>
            <a:lvl9pPr marL="3333537"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4826" y="2174593"/>
            <a:ext cx="4041828" cy="395184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sldNum" sz="quarter" idx="11"/>
          </p:nvPr>
        </p:nvSpPr>
        <p:spPr/>
        <p:txBody>
          <a:bodyPr/>
          <a:lstStyle>
            <a:lvl1pPr>
              <a:defRPr sz="1200"/>
            </a:lvl1pPr>
          </a:lstStyle>
          <a:p>
            <a:fld id="{D23FADAB-BBED-4900-B1D2-9F60A25F47D5}" type="slidenum">
              <a:rPr lang="en-US" altLang="en-US"/>
              <a:pPr/>
              <a:t>‹#›</a:t>
            </a:fld>
            <a:endParaRPr lang="en-US" altLang="en-US"/>
          </a:p>
        </p:txBody>
      </p:sp>
    </p:spTree>
    <p:extLst>
      <p:ext uri="{BB962C8B-B14F-4D97-AF65-F5344CB8AC3E}">
        <p14:creationId xmlns:p14="http://schemas.microsoft.com/office/powerpoint/2010/main" val="3878071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sldNum" sz="quarter" idx="11"/>
          </p:nvPr>
        </p:nvSpPr>
        <p:spPr/>
        <p:txBody>
          <a:bodyPr/>
          <a:lstStyle>
            <a:lvl1pPr>
              <a:defRPr sz="1200"/>
            </a:lvl1pPr>
          </a:lstStyle>
          <a:p>
            <a:fld id="{A77148AF-3EA3-43D2-A545-4D324A00A68F}" type="slidenum">
              <a:rPr lang="en-US" altLang="en-US"/>
              <a:pPr/>
              <a:t>‹#›</a:t>
            </a:fld>
            <a:endParaRPr lang="en-US" altLang="en-US"/>
          </a:p>
        </p:txBody>
      </p:sp>
    </p:spTree>
    <p:extLst>
      <p:ext uri="{BB962C8B-B14F-4D97-AF65-F5344CB8AC3E}">
        <p14:creationId xmlns:p14="http://schemas.microsoft.com/office/powerpoint/2010/main" val="128032915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fld id="{5B85EF8A-8267-4AD9-9061-01E984974E32}" type="slidenum">
              <a:rPr lang="en-US" altLang="en-US"/>
              <a:pPr/>
              <a:t>‹#›</a:t>
            </a:fld>
            <a:endParaRPr lang="en-US" altLang="en-US"/>
          </a:p>
        </p:txBody>
      </p:sp>
    </p:spTree>
    <p:extLst>
      <p:ext uri="{BB962C8B-B14F-4D97-AF65-F5344CB8AC3E}">
        <p14:creationId xmlns:p14="http://schemas.microsoft.com/office/powerpoint/2010/main" val="153188925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45" y="272542"/>
            <a:ext cx="3007704" cy="1161887"/>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745" y="272541"/>
            <a:ext cx="5110910" cy="5853901"/>
          </a:xfrm>
        </p:spPr>
        <p:txBody>
          <a:bodyPr/>
          <a:lstStyle>
            <a:lvl1pPr>
              <a:defRPr sz="29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345" y="1434428"/>
            <a:ext cx="3007704" cy="4692014"/>
          </a:xfrm>
        </p:spPr>
        <p:txBody>
          <a:bodyPr/>
          <a:lstStyle>
            <a:lvl1pPr marL="0" indent="0">
              <a:buNone/>
              <a:defRPr sz="1300"/>
            </a:lvl1pPr>
            <a:lvl2pPr marL="416692" indent="0">
              <a:buNone/>
              <a:defRPr sz="1100"/>
            </a:lvl2pPr>
            <a:lvl3pPr marL="833384" indent="0">
              <a:buNone/>
              <a:defRPr sz="900"/>
            </a:lvl3pPr>
            <a:lvl4pPr marL="1250076" indent="0">
              <a:buNone/>
              <a:defRPr sz="800"/>
            </a:lvl4pPr>
            <a:lvl5pPr marL="1666768" indent="0">
              <a:buNone/>
              <a:defRPr sz="800"/>
            </a:lvl5pPr>
            <a:lvl6pPr marL="2083460" indent="0">
              <a:buNone/>
              <a:defRPr sz="800"/>
            </a:lvl6pPr>
            <a:lvl7pPr marL="2500152" indent="0">
              <a:buNone/>
              <a:defRPr sz="800"/>
            </a:lvl7pPr>
            <a:lvl8pPr marL="2916845" indent="0">
              <a:buNone/>
              <a:defRPr sz="800"/>
            </a:lvl8pPr>
            <a:lvl9pPr marL="3333537"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fld id="{B5094204-722B-47A0-840A-FEA3AC7E709C}" type="slidenum">
              <a:rPr lang="en-US" altLang="en-US"/>
              <a:pPr/>
              <a:t>‹#›</a:t>
            </a:fld>
            <a:endParaRPr lang="en-US" altLang="en-US"/>
          </a:p>
        </p:txBody>
      </p:sp>
    </p:spTree>
    <p:extLst>
      <p:ext uri="{BB962C8B-B14F-4D97-AF65-F5344CB8AC3E}">
        <p14:creationId xmlns:p14="http://schemas.microsoft.com/office/powerpoint/2010/main" val="21483463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1" y="4801030"/>
            <a:ext cx="5485235" cy="566599"/>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971" y="612502"/>
            <a:ext cx="5485235" cy="4115373"/>
          </a:xfrm>
        </p:spPr>
        <p:txBody>
          <a:bodyPr/>
          <a:lstStyle>
            <a:lvl1pPr marL="0" indent="0">
              <a:buNone/>
              <a:defRPr sz="2900"/>
            </a:lvl1pPr>
            <a:lvl2pPr marL="416692" indent="0">
              <a:buNone/>
              <a:defRPr sz="2600"/>
            </a:lvl2pPr>
            <a:lvl3pPr marL="833384" indent="0">
              <a:buNone/>
              <a:defRPr sz="2200"/>
            </a:lvl3pPr>
            <a:lvl4pPr marL="1250076" indent="0">
              <a:buNone/>
              <a:defRPr sz="1800"/>
            </a:lvl4pPr>
            <a:lvl5pPr marL="1666768" indent="0">
              <a:buNone/>
              <a:defRPr sz="1800"/>
            </a:lvl5pPr>
            <a:lvl6pPr marL="2083460" indent="0">
              <a:buNone/>
              <a:defRPr sz="1800"/>
            </a:lvl6pPr>
            <a:lvl7pPr marL="2500152" indent="0">
              <a:buNone/>
              <a:defRPr sz="1800"/>
            </a:lvl7pPr>
            <a:lvl8pPr marL="2916845" indent="0">
              <a:buNone/>
              <a:defRPr sz="1800"/>
            </a:lvl8pPr>
            <a:lvl9pPr marL="3333537" indent="0">
              <a:buNone/>
              <a:defRPr sz="1800"/>
            </a:lvl9pPr>
          </a:lstStyle>
          <a:p>
            <a:pPr lvl="0"/>
            <a:r>
              <a:rPr lang="en-US" noProof="0" dirty="0" smtClean="0"/>
              <a:t>Click icon to add picture</a:t>
            </a:r>
          </a:p>
        </p:txBody>
      </p:sp>
      <p:sp>
        <p:nvSpPr>
          <p:cNvPr id="4" name="Text Placeholder 3"/>
          <p:cNvSpPr>
            <a:spLocks noGrp="1"/>
          </p:cNvSpPr>
          <p:nvPr>
            <p:ph type="body" sz="half" idx="2"/>
          </p:nvPr>
        </p:nvSpPr>
        <p:spPr>
          <a:xfrm>
            <a:off x="1792971" y="5367629"/>
            <a:ext cx="5485235" cy="804714"/>
          </a:xfrm>
        </p:spPr>
        <p:txBody>
          <a:bodyPr/>
          <a:lstStyle>
            <a:lvl1pPr marL="0" indent="0">
              <a:buNone/>
              <a:defRPr sz="1300"/>
            </a:lvl1pPr>
            <a:lvl2pPr marL="416692" indent="0">
              <a:buNone/>
              <a:defRPr sz="1100"/>
            </a:lvl2pPr>
            <a:lvl3pPr marL="833384" indent="0">
              <a:buNone/>
              <a:defRPr sz="900"/>
            </a:lvl3pPr>
            <a:lvl4pPr marL="1250076" indent="0">
              <a:buNone/>
              <a:defRPr sz="800"/>
            </a:lvl4pPr>
            <a:lvl5pPr marL="1666768" indent="0">
              <a:buNone/>
              <a:defRPr sz="800"/>
            </a:lvl5pPr>
            <a:lvl6pPr marL="2083460" indent="0">
              <a:buNone/>
              <a:defRPr sz="800"/>
            </a:lvl6pPr>
            <a:lvl7pPr marL="2500152" indent="0">
              <a:buNone/>
              <a:defRPr sz="800"/>
            </a:lvl7pPr>
            <a:lvl8pPr marL="2916845" indent="0">
              <a:buNone/>
              <a:defRPr sz="800"/>
            </a:lvl8pPr>
            <a:lvl9pPr marL="3333537" indent="0">
              <a:buNone/>
              <a:defRPr sz="8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fld id="{A01A95CC-278E-45B6-8AF7-389266F2F238}" type="slidenum">
              <a:rPr lang="en-US" altLang="en-US"/>
              <a:pPr/>
              <a:t>‹#›</a:t>
            </a:fld>
            <a:endParaRPr lang="en-US" altLang="en-US"/>
          </a:p>
        </p:txBody>
      </p:sp>
    </p:spTree>
    <p:extLst>
      <p:ext uri="{BB962C8B-B14F-4D97-AF65-F5344CB8AC3E}">
        <p14:creationId xmlns:p14="http://schemas.microsoft.com/office/powerpoint/2010/main" val="295411600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143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88938" y="1550988"/>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54579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defRPr sz="1500" b="0">
                <a:latin typeface="Times New Roman" pitchFamily="18" charset="0"/>
                <a:cs typeface="+mn-cs"/>
              </a:defRPr>
            </a:lvl1pPr>
          </a:lstStyle>
          <a:p>
            <a:pPr>
              <a:defRPr/>
            </a:pPr>
            <a:endParaRPr lang="en-US"/>
          </a:p>
        </p:txBody>
      </p:sp>
      <p:sp>
        <p:nvSpPr>
          <p:cNvPr id="545797" name="Rectangle 5"/>
          <p:cNvSpPr>
            <a:spLocks noGrp="1" noChangeArrowheads="1"/>
          </p:cNvSpPr>
          <p:nvPr>
            <p:ph type="sldNum" sz="quarter" idx="4"/>
          </p:nvPr>
        </p:nvSpPr>
        <p:spPr bwMode="auto">
          <a:xfrm>
            <a:off x="7189788" y="6365875"/>
            <a:ext cx="1905000" cy="455613"/>
          </a:xfrm>
          <a:prstGeom prst="rect">
            <a:avLst/>
          </a:prstGeom>
          <a:noFill/>
          <a:ln w="9525">
            <a:noFill/>
            <a:miter lim="800000"/>
            <a:headEnd/>
            <a:tailEnd/>
          </a:ln>
          <a:effectLst/>
        </p:spPr>
        <p:txBody>
          <a:bodyPr vert="horz" wrap="square" lIns="91406" tIns="45703" rIns="91406" bIns="45703" numCol="1" anchor="t" anchorCtr="0" compatLnSpc="1">
            <a:prstTxWarp prst="textNoShape">
              <a:avLst/>
            </a:prstTxWarp>
          </a:bodyPr>
          <a:lstStyle>
            <a:lvl1pPr algn="r">
              <a:defRPr sz="1500"/>
            </a:lvl1pPr>
          </a:lstStyle>
          <a:p>
            <a:fld id="{6855515D-93A1-4827-B1F2-978089F77FF9}" type="slidenum">
              <a:rPr lang="en-US" altLang="en-US"/>
              <a:pPr/>
              <a:t>‹#›</a:t>
            </a:fld>
            <a:endParaRPr lang="en-US" altLang="en-US"/>
          </a:p>
        </p:txBody>
      </p:sp>
      <p:sp>
        <p:nvSpPr>
          <p:cNvPr id="1030" name="Rectangle 6"/>
          <p:cNvSpPr>
            <a:spLocks noChangeArrowheads="1"/>
          </p:cNvSpPr>
          <p:nvPr/>
        </p:nvSpPr>
        <p:spPr bwMode="auto">
          <a:xfrm>
            <a:off x="8829675" y="976313"/>
            <a:ext cx="100013" cy="11906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3338" tIns="41669" rIns="83338" bIns="41669"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031" name="Rectangle 7"/>
          <p:cNvSpPr>
            <a:spLocks noChangeArrowheads="1"/>
          </p:cNvSpPr>
          <p:nvPr/>
        </p:nvSpPr>
        <p:spPr bwMode="auto">
          <a:xfrm flipV="1">
            <a:off x="0" y="989013"/>
            <a:ext cx="4037013" cy="77787"/>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3338" tIns="41669" rIns="83338" bIns="41669"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032" name="Rectangle 8"/>
          <p:cNvSpPr>
            <a:spLocks noChangeArrowheads="1"/>
          </p:cNvSpPr>
          <p:nvPr/>
        </p:nvSpPr>
        <p:spPr bwMode="auto">
          <a:xfrm flipV="1">
            <a:off x="4037013" y="989013"/>
            <a:ext cx="4916487" cy="746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3338" tIns="41669" rIns="83338" bIns="41669"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en-US" altLang="en-US"/>
          </a:p>
        </p:txBody>
      </p:sp>
      <p:sp>
        <p:nvSpPr>
          <p:cNvPr id="1033" name="WordArt 10"/>
          <p:cNvSpPr>
            <a:spLocks noChangeAspect="1" noChangeArrowheads="1" noChangeShapeType="1" noTextEdit="1"/>
          </p:cNvSpPr>
          <p:nvPr/>
        </p:nvSpPr>
        <p:spPr bwMode="auto">
          <a:xfrm>
            <a:off x="7915275" y="876300"/>
            <a:ext cx="1057275" cy="231775"/>
          </a:xfrm>
          <a:prstGeom prst="rect">
            <a:avLst/>
          </a:prstGeom>
        </p:spPr>
        <p:txBody>
          <a:bodyPr wrap="none" fromWordArt="1">
            <a:prstTxWarp prst="textPlain">
              <a:avLst>
                <a:gd name="adj" fmla="val 44204"/>
              </a:avLst>
            </a:prstTxWarp>
            <a:scene3d>
              <a:camera prst="legacyPerspectiveBottomRight">
                <a:rot lat="0" lon="21239990" rev="0"/>
              </a:camera>
              <a:lightRig rig="legacyHarsh3" dir="l"/>
            </a:scene3d>
            <a:sp3d extrusionH="430200" prstMaterial="legacyMatte">
              <a:extrusionClr>
                <a:srgbClr val="C0C0C0"/>
              </a:extrusionClr>
              <a:contourClr>
                <a:srgbClr val="3333FF"/>
              </a:contourClr>
            </a:sp3d>
          </a:bodyPr>
          <a:lstStyle/>
          <a:p>
            <a:pPr algn="ctr"/>
            <a:r>
              <a:rPr lang="en-US" sz="3300" i="1" kern="10" normalizeH="1">
                <a:ln w="9525">
                  <a:round/>
                  <a:headEnd/>
                  <a:tailEnd/>
                </a:ln>
                <a:solidFill>
                  <a:srgbClr val="3333FF">
                    <a:alpha val="50195"/>
                  </a:srgbClr>
                </a:solidFill>
                <a:latin typeface="Bookman Old Style" panose="02050604050505020204" pitchFamily="18" charset="0"/>
              </a:rPr>
              <a:t>AFIT</a:t>
            </a:r>
          </a:p>
        </p:txBody>
      </p:sp>
      <p:pic>
        <p:nvPicPr>
          <p:cNvPr id="1034" name="Picture 11" descr="shiel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43925" y="73025"/>
            <a:ext cx="5095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2" descr="AF Zap"/>
          <p:cNvPicPr>
            <a:picLocks noChangeAspect="1" noChangeArrowheads="1"/>
          </p:cNvPicPr>
          <p:nvPr/>
        </p:nvPicPr>
        <p:blipFill>
          <a:blip r:embed="rId14" cstate="print">
            <a:extLst>
              <a:ext uri="{28A0092B-C50C-407E-A947-70E740481C1C}">
                <a14:useLocalDpi xmlns:a14="http://schemas.microsoft.com/office/drawing/2010/main" val="0"/>
              </a:ext>
            </a:extLst>
          </a:blip>
          <a:srcRect l="8484" t="8757" r="6587" b="9735"/>
          <a:stretch>
            <a:fillRect/>
          </a:stretch>
        </p:blipFill>
        <p:spPr bwMode="auto">
          <a:xfrm>
            <a:off x="68263" y="58738"/>
            <a:ext cx="95885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64" r:id="rId1"/>
    <p:sldLayoutId id="2147484165" r:id="rId2"/>
    <p:sldLayoutId id="2147484146" r:id="rId3"/>
    <p:sldLayoutId id="2147484147" r:id="rId4"/>
    <p:sldLayoutId id="2147484166" r:id="rId5"/>
    <p:sldLayoutId id="2147484167" r:id="rId6"/>
    <p:sldLayoutId id="2147484148" r:id="rId7"/>
    <p:sldLayoutId id="2147484149" r:id="rId8"/>
    <p:sldLayoutId id="2147484150" r:id="rId9"/>
    <p:sldLayoutId id="2147484151" r:id="rId10"/>
    <p:sldLayoutId id="2147484152" r:id="rId11"/>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16692" algn="ctr" defTabSz="914408" rtl="0" eaLnBrk="1" fontAlgn="base" hangingPunct="1">
        <a:spcBef>
          <a:spcPct val="0"/>
        </a:spcBef>
        <a:spcAft>
          <a:spcPct val="0"/>
        </a:spcAft>
        <a:defRPr sz="3600" b="1">
          <a:solidFill>
            <a:schemeClr val="folHlink"/>
          </a:solidFill>
          <a:latin typeface="Arial" charset="0"/>
        </a:defRPr>
      </a:lvl6pPr>
      <a:lvl7pPr marL="833384" algn="ctr" defTabSz="914408" rtl="0" eaLnBrk="1" fontAlgn="base" hangingPunct="1">
        <a:spcBef>
          <a:spcPct val="0"/>
        </a:spcBef>
        <a:spcAft>
          <a:spcPct val="0"/>
        </a:spcAft>
        <a:defRPr sz="3600" b="1">
          <a:solidFill>
            <a:schemeClr val="folHlink"/>
          </a:solidFill>
          <a:latin typeface="Arial" charset="0"/>
        </a:defRPr>
      </a:lvl7pPr>
      <a:lvl8pPr marL="1250076" algn="ctr" defTabSz="914408" rtl="0" eaLnBrk="1" fontAlgn="base" hangingPunct="1">
        <a:spcBef>
          <a:spcPct val="0"/>
        </a:spcBef>
        <a:spcAft>
          <a:spcPct val="0"/>
        </a:spcAft>
        <a:defRPr sz="3600" b="1">
          <a:solidFill>
            <a:schemeClr val="folHlink"/>
          </a:solidFill>
          <a:latin typeface="Arial" charset="0"/>
        </a:defRPr>
      </a:lvl8pPr>
      <a:lvl9pPr marL="1666768" algn="ctr" defTabSz="914408" rtl="0" eaLnBrk="1" fontAlgn="base" hangingPunct="1">
        <a:spcBef>
          <a:spcPct val="0"/>
        </a:spcBef>
        <a:spcAft>
          <a:spcPct val="0"/>
        </a:spcAft>
        <a:defRPr sz="3600" b="1">
          <a:solidFill>
            <a:schemeClr val="folHlink"/>
          </a:solidFill>
          <a:latin typeface="Arial"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474109" indent="-228602" algn="l" defTabSz="914408" rtl="0" eaLnBrk="1" fontAlgn="base" hangingPunct="1">
        <a:spcBef>
          <a:spcPct val="20000"/>
        </a:spcBef>
        <a:spcAft>
          <a:spcPct val="0"/>
        </a:spcAft>
        <a:buChar char="»"/>
        <a:defRPr sz="1800">
          <a:solidFill>
            <a:schemeClr val="tx1"/>
          </a:solidFill>
          <a:latin typeface="+mn-lt"/>
        </a:defRPr>
      </a:lvl6pPr>
      <a:lvl7pPr marL="2890801" indent="-228602" algn="l" defTabSz="914408" rtl="0" eaLnBrk="1" fontAlgn="base" hangingPunct="1">
        <a:spcBef>
          <a:spcPct val="20000"/>
        </a:spcBef>
        <a:spcAft>
          <a:spcPct val="0"/>
        </a:spcAft>
        <a:buChar char="»"/>
        <a:defRPr sz="1800">
          <a:solidFill>
            <a:schemeClr val="tx1"/>
          </a:solidFill>
          <a:latin typeface="+mn-lt"/>
        </a:defRPr>
      </a:lvl7pPr>
      <a:lvl8pPr marL="3307493" indent="-228602" algn="l" defTabSz="914408" rtl="0" eaLnBrk="1" fontAlgn="base" hangingPunct="1">
        <a:spcBef>
          <a:spcPct val="20000"/>
        </a:spcBef>
        <a:spcAft>
          <a:spcPct val="0"/>
        </a:spcAft>
        <a:buChar char="»"/>
        <a:defRPr sz="1800">
          <a:solidFill>
            <a:schemeClr val="tx1"/>
          </a:solidFill>
          <a:latin typeface="+mn-lt"/>
        </a:defRPr>
      </a:lvl8pPr>
      <a:lvl9pPr marL="3724185" indent="-228602" algn="l" defTabSz="914408" rtl="0" eaLnBrk="1" fontAlgn="base" hangingPunct="1">
        <a:spcBef>
          <a:spcPct val="20000"/>
        </a:spcBef>
        <a:spcAft>
          <a:spcPct val="0"/>
        </a:spcAft>
        <a:buChar char="»"/>
        <a:defRPr sz="1800">
          <a:solidFill>
            <a:schemeClr val="tx1"/>
          </a:solidFill>
          <a:latin typeface="+mn-lt"/>
        </a:defRPr>
      </a:lvl9pPr>
    </p:bodyStyle>
    <p:otherStyle>
      <a:defPPr>
        <a:defRPr lang="en-US"/>
      </a:defPPr>
      <a:lvl1pPr marL="0" algn="l" defTabSz="833384" rtl="0" eaLnBrk="1" latinLnBrk="0" hangingPunct="1">
        <a:defRPr sz="1600" kern="1200">
          <a:solidFill>
            <a:schemeClr val="tx1"/>
          </a:solidFill>
          <a:latin typeface="+mn-lt"/>
          <a:ea typeface="+mn-ea"/>
          <a:cs typeface="+mn-cs"/>
        </a:defRPr>
      </a:lvl1pPr>
      <a:lvl2pPr marL="416692" algn="l" defTabSz="833384" rtl="0" eaLnBrk="1" latinLnBrk="0" hangingPunct="1">
        <a:defRPr sz="1600" kern="1200">
          <a:solidFill>
            <a:schemeClr val="tx1"/>
          </a:solidFill>
          <a:latin typeface="+mn-lt"/>
          <a:ea typeface="+mn-ea"/>
          <a:cs typeface="+mn-cs"/>
        </a:defRPr>
      </a:lvl2pPr>
      <a:lvl3pPr marL="833384" algn="l" defTabSz="833384" rtl="0" eaLnBrk="1" latinLnBrk="0" hangingPunct="1">
        <a:defRPr sz="1600" kern="1200">
          <a:solidFill>
            <a:schemeClr val="tx1"/>
          </a:solidFill>
          <a:latin typeface="+mn-lt"/>
          <a:ea typeface="+mn-ea"/>
          <a:cs typeface="+mn-cs"/>
        </a:defRPr>
      </a:lvl3pPr>
      <a:lvl4pPr marL="1250076" algn="l" defTabSz="833384" rtl="0" eaLnBrk="1" latinLnBrk="0" hangingPunct="1">
        <a:defRPr sz="1600" kern="1200">
          <a:solidFill>
            <a:schemeClr val="tx1"/>
          </a:solidFill>
          <a:latin typeface="+mn-lt"/>
          <a:ea typeface="+mn-ea"/>
          <a:cs typeface="+mn-cs"/>
        </a:defRPr>
      </a:lvl4pPr>
      <a:lvl5pPr marL="1666768" algn="l" defTabSz="833384" rtl="0" eaLnBrk="1" latinLnBrk="0" hangingPunct="1">
        <a:defRPr sz="1600" kern="1200">
          <a:solidFill>
            <a:schemeClr val="tx1"/>
          </a:solidFill>
          <a:latin typeface="+mn-lt"/>
          <a:ea typeface="+mn-ea"/>
          <a:cs typeface="+mn-cs"/>
        </a:defRPr>
      </a:lvl5pPr>
      <a:lvl6pPr marL="2083460" algn="l" defTabSz="833384" rtl="0" eaLnBrk="1" latinLnBrk="0" hangingPunct="1">
        <a:defRPr sz="1600" kern="1200">
          <a:solidFill>
            <a:schemeClr val="tx1"/>
          </a:solidFill>
          <a:latin typeface="+mn-lt"/>
          <a:ea typeface="+mn-ea"/>
          <a:cs typeface="+mn-cs"/>
        </a:defRPr>
      </a:lvl6pPr>
      <a:lvl7pPr marL="2500152" algn="l" defTabSz="833384" rtl="0" eaLnBrk="1" latinLnBrk="0" hangingPunct="1">
        <a:defRPr sz="1600" kern="1200">
          <a:solidFill>
            <a:schemeClr val="tx1"/>
          </a:solidFill>
          <a:latin typeface="+mn-lt"/>
          <a:ea typeface="+mn-ea"/>
          <a:cs typeface="+mn-cs"/>
        </a:defRPr>
      </a:lvl7pPr>
      <a:lvl8pPr marL="2916845" algn="l" defTabSz="833384" rtl="0" eaLnBrk="1" latinLnBrk="0" hangingPunct="1">
        <a:defRPr sz="1600" kern="1200">
          <a:solidFill>
            <a:schemeClr val="tx1"/>
          </a:solidFill>
          <a:latin typeface="+mn-lt"/>
          <a:ea typeface="+mn-ea"/>
          <a:cs typeface="+mn-cs"/>
        </a:defRPr>
      </a:lvl8pPr>
      <a:lvl9pPr marL="3333537" algn="l" defTabSz="833384"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320" tIns="41661" rIns="83320" bIns="41661" numCol="1" anchor="ctr" anchorCtr="0" compatLnSpc="1">
            <a:prstTxWarp prst="textNoShape">
              <a:avLst/>
            </a:prstTxWarp>
          </a:bodyPr>
          <a:lstStyle/>
          <a:p>
            <a:pPr lvl="0"/>
            <a:r>
              <a:rPr lang="en-US" altLang="en-US"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3320" tIns="41661" rIns="83320" bIns="4166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4272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83320" tIns="41661" rIns="83320" bIns="41661" numCol="1" anchor="t" anchorCtr="0" compatLnSpc="1">
            <a:prstTxWarp prst="textNoShape">
              <a:avLst/>
            </a:prstTxWarp>
          </a:bodyPr>
          <a:lstStyle>
            <a:lvl1pPr>
              <a:defRPr sz="1300" b="0">
                <a:latin typeface="Times New Roman" pitchFamily="18" charset="0"/>
                <a:cs typeface="+mn-cs"/>
              </a:defRPr>
            </a:lvl1pPr>
          </a:lstStyle>
          <a:p>
            <a:pPr>
              <a:defRPr/>
            </a:pPr>
            <a:endParaRPr lang="en-US"/>
          </a:p>
        </p:txBody>
      </p:sp>
      <p:sp>
        <p:nvSpPr>
          <p:cNvPr id="54272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83320" tIns="41661" rIns="83320" bIns="41661" numCol="1" anchor="t" anchorCtr="0" compatLnSpc="1">
            <a:prstTxWarp prst="textNoShape">
              <a:avLst/>
            </a:prstTxWarp>
          </a:bodyPr>
          <a:lstStyle>
            <a:lvl1pPr algn="ctr">
              <a:defRPr sz="1300" b="0">
                <a:latin typeface="Times New Roman" pitchFamily="18" charset="0"/>
                <a:cs typeface="+mn-cs"/>
              </a:defRPr>
            </a:lvl1pPr>
          </a:lstStyle>
          <a:p>
            <a:pPr>
              <a:defRPr/>
            </a:pPr>
            <a:endParaRPr lang="en-US"/>
          </a:p>
        </p:txBody>
      </p:sp>
      <p:sp>
        <p:nvSpPr>
          <p:cNvPr id="54272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83320" tIns="41661" rIns="83320" bIns="41661" numCol="1" anchor="t" anchorCtr="0" compatLnSpc="1">
            <a:prstTxWarp prst="textNoShape">
              <a:avLst/>
            </a:prstTxWarp>
          </a:bodyPr>
          <a:lstStyle>
            <a:lvl1pPr algn="r">
              <a:defRPr sz="1300"/>
            </a:lvl1pPr>
          </a:lstStyle>
          <a:p>
            <a:fld id="{B7AE9508-A84D-49BD-AE92-E4C5A649E60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16649" algn="ctr" rtl="0" eaLnBrk="1" fontAlgn="base" hangingPunct="1">
        <a:spcBef>
          <a:spcPct val="0"/>
        </a:spcBef>
        <a:spcAft>
          <a:spcPct val="0"/>
        </a:spcAft>
        <a:defRPr sz="4000">
          <a:solidFill>
            <a:schemeClr val="tx2"/>
          </a:solidFill>
          <a:latin typeface="Arial" charset="0"/>
        </a:defRPr>
      </a:lvl6pPr>
      <a:lvl7pPr marL="833298" algn="ctr" rtl="0" eaLnBrk="1" fontAlgn="base" hangingPunct="1">
        <a:spcBef>
          <a:spcPct val="0"/>
        </a:spcBef>
        <a:spcAft>
          <a:spcPct val="0"/>
        </a:spcAft>
        <a:defRPr sz="4000">
          <a:solidFill>
            <a:schemeClr val="tx2"/>
          </a:solidFill>
          <a:latin typeface="Arial" charset="0"/>
        </a:defRPr>
      </a:lvl7pPr>
      <a:lvl8pPr marL="1249947" algn="ctr" rtl="0" eaLnBrk="1" fontAlgn="base" hangingPunct="1">
        <a:spcBef>
          <a:spcPct val="0"/>
        </a:spcBef>
        <a:spcAft>
          <a:spcPct val="0"/>
        </a:spcAft>
        <a:defRPr sz="4000">
          <a:solidFill>
            <a:schemeClr val="tx2"/>
          </a:solidFill>
          <a:latin typeface="Arial" charset="0"/>
        </a:defRPr>
      </a:lvl8pPr>
      <a:lvl9pPr marL="1666596" algn="ctr" rtl="0" eaLnBrk="1" fontAlgn="base" hangingPunct="1">
        <a:spcBef>
          <a:spcPct val="0"/>
        </a:spcBef>
        <a:spcAft>
          <a:spcPct val="0"/>
        </a:spcAft>
        <a:defRPr sz="4000">
          <a:solidFill>
            <a:schemeClr val="tx2"/>
          </a:solidFill>
          <a:latin typeface="Arial" charset="0"/>
        </a:defRPr>
      </a:lvl9pPr>
    </p:titleStyle>
    <p:bodyStyle>
      <a:lvl1pPr marL="311150" indent="-311150" algn="l" rtl="0" eaLnBrk="0" fontAlgn="base" hangingPunct="0">
        <a:spcBef>
          <a:spcPct val="20000"/>
        </a:spcBef>
        <a:spcAft>
          <a:spcPct val="0"/>
        </a:spcAft>
        <a:buChar char="•"/>
        <a:defRPr sz="2900">
          <a:solidFill>
            <a:schemeClr val="tx1"/>
          </a:solidFill>
          <a:latin typeface="+mn-lt"/>
          <a:ea typeface="+mn-ea"/>
          <a:cs typeface="+mn-cs"/>
        </a:defRPr>
      </a:lvl1pPr>
      <a:lvl2pPr marL="676275" indent="-260350" algn="l" rtl="0" eaLnBrk="0" fontAlgn="base" hangingPunct="0">
        <a:spcBef>
          <a:spcPct val="20000"/>
        </a:spcBef>
        <a:spcAft>
          <a:spcPct val="0"/>
        </a:spcAft>
        <a:buChar char="–"/>
        <a:defRPr sz="2600">
          <a:solidFill>
            <a:schemeClr val="tx1"/>
          </a:solidFill>
          <a:latin typeface="+mn-lt"/>
        </a:defRPr>
      </a:lvl2pPr>
      <a:lvl3pPr marL="1041400" indent="-207963" algn="l" rtl="0" eaLnBrk="0" fontAlgn="base" hangingPunct="0">
        <a:spcBef>
          <a:spcPct val="20000"/>
        </a:spcBef>
        <a:spcAft>
          <a:spcPct val="0"/>
        </a:spcAft>
        <a:buChar char="•"/>
        <a:defRPr sz="2200">
          <a:solidFill>
            <a:schemeClr val="tx1"/>
          </a:solidFill>
          <a:latin typeface="+mn-lt"/>
        </a:defRPr>
      </a:lvl3pPr>
      <a:lvl4pPr marL="1457325" indent="-209550" algn="l" rtl="0" eaLnBrk="0" fontAlgn="base" hangingPunct="0">
        <a:spcBef>
          <a:spcPct val="20000"/>
        </a:spcBef>
        <a:spcAft>
          <a:spcPct val="0"/>
        </a:spcAft>
        <a:buChar char="–"/>
        <a:defRPr>
          <a:solidFill>
            <a:schemeClr val="tx1"/>
          </a:solidFill>
          <a:latin typeface="+mn-lt"/>
        </a:defRPr>
      </a:lvl4pPr>
      <a:lvl5pPr marL="1874838" indent="-207963" algn="l" rtl="0" eaLnBrk="0" fontAlgn="base" hangingPunct="0">
        <a:spcBef>
          <a:spcPct val="20000"/>
        </a:spcBef>
        <a:spcAft>
          <a:spcPct val="0"/>
        </a:spcAft>
        <a:buChar char="»"/>
        <a:defRPr>
          <a:solidFill>
            <a:schemeClr val="tx1"/>
          </a:solidFill>
          <a:latin typeface="+mn-lt"/>
        </a:defRPr>
      </a:lvl5pPr>
      <a:lvl6pPr marL="2291569" indent="-208324" algn="l" rtl="0" eaLnBrk="1" fontAlgn="base" hangingPunct="1">
        <a:spcBef>
          <a:spcPct val="20000"/>
        </a:spcBef>
        <a:spcAft>
          <a:spcPct val="0"/>
        </a:spcAft>
        <a:buChar char="»"/>
        <a:defRPr sz="1800">
          <a:solidFill>
            <a:schemeClr val="tx1"/>
          </a:solidFill>
          <a:latin typeface="+mn-lt"/>
        </a:defRPr>
      </a:lvl6pPr>
      <a:lvl7pPr marL="2708220" indent="-208324" algn="l" rtl="0" eaLnBrk="1" fontAlgn="base" hangingPunct="1">
        <a:spcBef>
          <a:spcPct val="20000"/>
        </a:spcBef>
        <a:spcAft>
          <a:spcPct val="0"/>
        </a:spcAft>
        <a:buChar char="»"/>
        <a:defRPr sz="1800">
          <a:solidFill>
            <a:schemeClr val="tx1"/>
          </a:solidFill>
          <a:latin typeface="+mn-lt"/>
        </a:defRPr>
      </a:lvl7pPr>
      <a:lvl8pPr marL="3124869" indent="-208324" algn="l" rtl="0" eaLnBrk="1" fontAlgn="base" hangingPunct="1">
        <a:spcBef>
          <a:spcPct val="20000"/>
        </a:spcBef>
        <a:spcAft>
          <a:spcPct val="0"/>
        </a:spcAft>
        <a:buChar char="»"/>
        <a:defRPr sz="1800">
          <a:solidFill>
            <a:schemeClr val="tx1"/>
          </a:solidFill>
          <a:latin typeface="+mn-lt"/>
        </a:defRPr>
      </a:lvl8pPr>
      <a:lvl9pPr marL="3541518" indent="-208324" algn="l" rtl="0" eaLnBrk="1" fontAlgn="base" hangingPunct="1">
        <a:spcBef>
          <a:spcPct val="20000"/>
        </a:spcBef>
        <a:spcAft>
          <a:spcPct val="0"/>
        </a:spcAft>
        <a:buChar char="»"/>
        <a:defRPr sz="1800">
          <a:solidFill>
            <a:schemeClr val="tx1"/>
          </a:solidFill>
          <a:latin typeface="+mn-lt"/>
        </a:defRPr>
      </a:lvl9pPr>
    </p:bodyStyle>
    <p:otherStyle>
      <a:defPPr>
        <a:defRPr lang="en-US"/>
      </a:defPPr>
      <a:lvl1pPr marL="0" algn="l" defTabSz="833298" rtl="0" eaLnBrk="1" latinLnBrk="0" hangingPunct="1">
        <a:defRPr sz="1600" kern="1200">
          <a:solidFill>
            <a:schemeClr val="tx1"/>
          </a:solidFill>
          <a:latin typeface="+mn-lt"/>
          <a:ea typeface="+mn-ea"/>
          <a:cs typeface="+mn-cs"/>
        </a:defRPr>
      </a:lvl1pPr>
      <a:lvl2pPr marL="416649" algn="l" defTabSz="833298" rtl="0" eaLnBrk="1" latinLnBrk="0" hangingPunct="1">
        <a:defRPr sz="1600" kern="1200">
          <a:solidFill>
            <a:schemeClr val="tx1"/>
          </a:solidFill>
          <a:latin typeface="+mn-lt"/>
          <a:ea typeface="+mn-ea"/>
          <a:cs typeface="+mn-cs"/>
        </a:defRPr>
      </a:lvl2pPr>
      <a:lvl3pPr marL="833298" algn="l" defTabSz="833298" rtl="0" eaLnBrk="1" latinLnBrk="0" hangingPunct="1">
        <a:defRPr sz="1600" kern="1200">
          <a:solidFill>
            <a:schemeClr val="tx1"/>
          </a:solidFill>
          <a:latin typeface="+mn-lt"/>
          <a:ea typeface="+mn-ea"/>
          <a:cs typeface="+mn-cs"/>
        </a:defRPr>
      </a:lvl3pPr>
      <a:lvl4pPr marL="1249947" algn="l" defTabSz="833298" rtl="0" eaLnBrk="1" latinLnBrk="0" hangingPunct="1">
        <a:defRPr sz="1600" kern="1200">
          <a:solidFill>
            <a:schemeClr val="tx1"/>
          </a:solidFill>
          <a:latin typeface="+mn-lt"/>
          <a:ea typeface="+mn-ea"/>
          <a:cs typeface="+mn-cs"/>
        </a:defRPr>
      </a:lvl4pPr>
      <a:lvl5pPr marL="1666596" algn="l" defTabSz="833298" rtl="0" eaLnBrk="1" latinLnBrk="0" hangingPunct="1">
        <a:defRPr sz="1600" kern="1200">
          <a:solidFill>
            <a:schemeClr val="tx1"/>
          </a:solidFill>
          <a:latin typeface="+mn-lt"/>
          <a:ea typeface="+mn-ea"/>
          <a:cs typeface="+mn-cs"/>
        </a:defRPr>
      </a:lvl5pPr>
      <a:lvl6pPr marL="2083245" algn="l" defTabSz="833298" rtl="0" eaLnBrk="1" latinLnBrk="0" hangingPunct="1">
        <a:defRPr sz="1600" kern="1200">
          <a:solidFill>
            <a:schemeClr val="tx1"/>
          </a:solidFill>
          <a:latin typeface="+mn-lt"/>
          <a:ea typeface="+mn-ea"/>
          <a:cs typeface="+mn-cs"/>
        </a:defRPr>
      </a:lvl6pPr>
      <a:lvl7pPr marL="2499895" algn="l" defTabSz="833298" rtl="0" eaLnBrk="1" latinLnBrk="0" hangingPunct="1">
        <a:defRPr sz="1600" kern="1200">
          <a:solidFill>
            <a:schemeClr val="tx1"/>
          </a:solidFill>
          <a:latin typeface="+mn-lt"/>
          <a:ea typeface="+mn-ea"/>
          <a:cs typeface="+mn-cs"/>
        </a:defRPr>
      </a:lvl7pPr>
      <a:lvl8pPr marL="2916545" algn="l" defTabSz="833298" rtl="0" eaLnBrk="1" latinLnBrk="0" hangingPunct="1">
        <a:defRPr sz="1600" kern="1200">
          <a:solidFill>
            <a:schemeClr val="tx1"/>
          </a:solidFill>
          <a:latin typeface="+mn-lt"/>
          <a:ea typeface="+mn-ea"/>
          <a:cs typeface="+mn-cs"/>
        </a:defRPr>
      </a:lvl8pPr>
      <a:lvl9pPr marL="3333193" algn="l" defTabSz="83329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www.pbs.org/wgbh/americanexperience/features/duel-code-duello-rules-dueling/"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9.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25.wmf"/><Relationship Id="rId2" Type="http://schemas.openxmlformats.org/officeDocument/2006/relationships/slideLayout" Target="../slideLayouts/slideLayout2.xml"/><Relationship Id="rId16" Type="http://schemas.openxmlformats.org/officeDocument/2006/relationships/image" Target="../media/image27.wmf"/><Relationship Id="rId1" Type="http://schemas.openxmlformats.org/officeDocument/2006/relationships/vmlDrawing" Target="../drawings/vmlDrawing6.vml"/><Relationship Id="rId6" Type="http://schemas.openxmlformats.org/officeDocument/2006/relationships/image" Target="../media/image22.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15.bin"/><Relationship Id="rId14" Type="http://schemas.openxmlformats.org/officeDocument/2006/relationships/image" Target="../media/image26.wmf"/></Relationships>
</file>

<file path=ppt/slides/_rels/slide1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9.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2.wmf"/><Relationship Id="rId5" Type="http://schemas.openxmlformats.org/officeDocument/2006/relationships/oleObject" Target="../embeddings/oleObject25.bin"/><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8.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9.wmf"/><Relationship Id="rId5" Type="http://schemas.openxmlformats.org/officeDocument/2006/relationships/oleObject" Target="../embeddings/oleObject32.bin"/><Relationship Id="rId4" Type="http://schemas.openxmlformats.org/officeDocument/2006/relationships/image" Target="../media/image38.wmf"/></Relationships>
</file>

<file path=ppt/slides/_rels/slide23.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44.wmf"/><Relationship Id="rId2" Type="http://schemas.openxmlformats.org/officeDocument/2006/relationships/slideLayout" Target="../slideLayouts/slideLayout2.xml"/><Relationship Id="rId16" Type="http://schemas.openxmlformats.org/officeDocument/2006/relationships/image" Target="../media/image46.wmf"/><Relationship Id="rId1" Type="http://schemas.openxmlformats.org/officeDocument/2006/relationships/vmlDrawing" Target="../drawings/vmlDrawing11.vml"/><Relationship Id="rId6" Type="http://schemas.openxmlformats.org/officeDocument/2006/relationships/image" Target="../media/image41.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6.bin"/><Relationship Id="rId14" Type="http://schemas.openxmlformats.org/officeDocument/2006/relationships/image" Target="../media/image45.wmf"/></Relationships>
</file>

<file path=ppt/slides/_rels/slide2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8.wmf"/><Relationship Id="rId5" Type="http://schemas.openxmlformats.org/officeDocument/2006/relationships/oleObject" Target="../embeddings/oleObject41.bin"/><Relationship Id="rId4" Type="http://schemas.openxmlformats.org/officeDocument/2006/relationships/image" Target="../media/image47.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0.wmf"/><Relationship Id="rId11" Type="http://schemas.openxmlformats.org/officeDocument/2006/relationships/image" Target="../media/image52.emf"/><Relationship Id="rId5" Type="http://schemas.openxmlformats.org/officeDocument/2006/relationships/oleObject" Target="../embeddings/oleObject44.bin"/><Relationship Id="rId10" Type="http://schemas.openxmlformats.org/officeDocument/2006/relationships/oleObject" Target="../embeddings/oleObject47.bin"/><Relationship Id="rId4" Type="http://schemas.openxmlformats.org/officeDocument/2006/relationships/image" Target="../media/image49.wmf"/><Relationship Id="rId9" Type="http://schemas.openxmlformats.org/officeDocument/2006/relationships/image" Target="../media/image5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4.wmf"/><Relationship Id="rId5" Type="http://schemas.openxmlformats.org/officeDocument/2006/relationships/oleObject" Target="../embeddings/oleObject49.bin"/><Relationship Id="rId10" Type="http://schemas.openxmlformats.org/officeDocument/2006/relationships/image" Target="../media/image56.emf"/><Relationship Id="rId4" Type="http://schemas.openxmlformats.org/officeDocument/2006/relationships/image" Target="../media/image53.wmf"/><Relationship Id="rId9" Type="http://schemas.openxmlformats.org/officeDocument/2006/relationships/oleObject" Target="../embeddings/oleObject5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61.wmf"/><Relationship Id="rId3" Type="http://schemas.openxmlformats.org/officeDocument/2006/relationships/image" Target="../media/image62.wmf"/><Relationship Id="rId7" Type="http://schemas.openxmlformats.org/officeDocument/2006/relationships/image" Target="../media/image58.wmf"/><Relationship Id="rId12"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3.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59.wmf"/></Relationships>
</file>

<file path=ppt/slides/_rels/slide31.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package" Target="../embeddings/Microsoft_Word_Document.docx"/><Relationship Id="rId7"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64.wmf"/><Relationship Id="rId5" Type="http://schemas.openxmlformats.org/officeDocument/2006/relationships/oleObject" Target="../embeddings/oleObject57.bin"/><Relationship Id="rId10" Type="http://schemas.openxmlformats.org/officeDocument/2006/relationships/image" Target="../media/image66.wmf"/><Relationship Id="rId4" Type="http://schemas.openxmlformats.org/officeDocument/2006/relationships/image" Target="../media/image63.emf"/><Relationship Id="rId9" Type="http://schemas.openxmlformats.org/officeDocument/2006/relationships/oleObject" Target="../embeddings/oleObject59.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8.emf"/><Relationship Id="rId11" Type="http://schemas.openxmlformats.org/officeDocument/2006/relationships/oleObject" Target="../embeddings/oleObject64.bin"/><Relationship Id="rId5" Type="http://schemas.openxmlformats.org/officeDocument/2006/relationships/oleObject" Target="../embeddings/oleObject61.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63.bin"/></Relationships>
</file>

<file path=ppt/slides/_rels/slide34.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73.emf"/><Relationship Id="rId5" Type="http://schemas.openxmlformats.org/officeDocument/2006/relationships/oleObject" Target="../embeddings/oleObject66.bin"/><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oleObject" Target="../embeddings/oleObject68.bin"/></Relationships>
</file>

<file path=ppt/slides/_rels/slide35.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80.e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77.e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79.emf"/><Relationship Id="rId4" Type="http://schemas.openxmlformats.org/officeDocument/2006/relationships/image" Target="../media/image76.emf"/><Relationship Id="rId9" Type="http://schemas.openxmlformats.org/officeDocument/2006/relationships/oleObject" Target="../embeddings/oleObject72.bin"/></Relationships>
</file>

<file path=ppt/slides/_rels/slide36.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6.bin"/><Relationship Id="rId12" Type="http://schemas.openxmlformats.org/officeDocument/2006/relationships/image" Target="../media/image83.e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78.emf"/><Relationship Id="rId11" Type="http://schemas.openxmlformats.org/officeDocument/2006/relationships/oleObject" Target="../embeddings/oleObject78.bin"/><Relationship Id="rId5" Type="http://schemas.openxmlformats.org/officeDocument/2006/relationships/oleObject" Target="../embeddings/oleObject75.bin"/><Relationship Id="rId10" Type="http://schemas.openxmlformats.org/officeDocument/2006/relationships/image" Target="../media/image82.emf"/><Relationship Id="rId4" Type="http://schemas.openxmlformats.org/officeDocument/2006/relationships/image" Target="../media/image77.emf"/><Relationship Id="rId9" Type="http://schemas.openxmlformats.org/officeDocument/2006/relationships/oleObject" Target="../embeddings/oleObject77.bin"/><Relationship Id="rId14" Type="http://schemas.openxmlformats.org/officeDocument/2006/relationships/image" Target="../media/image84.emf"/></Relationships>
</file>

<file path=ppt/slides/_rels/slide3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86.emf"/><Relationship Id="rId5" Type="http://schemas.openxmlformats.org/officeDocument/2006/relationships/oleObject" Target="../embeddings/oleObject81.bin"/><Relationship Id="rId10" Type="http://schemas.openxmlformats.org/officeDocument/2006/relationships/image" Target="../media/image88.emf"/><Relationship Id="rId4" Type="http://schemas.openxmlformats.org/officeDocument/2006/relationships/image" Target="../media/image85.emf"/><Relationship Id="rId9" Type="http://schemas.openxmlformats.org/officeDocument/2006/relationships/oleObject" Target="../embeddings/oleObject83.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685800" y="2130425"/>
            <a:ext cx="7772400" cy="1470025"/>
          </a:xfrm>
        </p:spPr>
        <p:txBody>
          <a:bodyPr/>
          <a:lstStyle/>
          <a:p>
            <a:pPr eaLnBrk="1" hangingPunct="1"/>
            <a:r>
              <a:rPr lang="en-US" altLang="en-US" smtClean="0"/>
              <a:t>The Dual</a:t>
            </a:r>
          </a:p>
        </p:txBody>
      </p:sp>
      <p:sp>
        <p:nvSpPr>
          <p:cNvPr id="7171" name="Subtitle 2"/>
          <p:cNvSpPr>
            <a:spLocks noGrp="1"/>
          </p:cNvSpPr>
          <p:nvPr>
            <p:ph type="subTitle" idx="1"/>
          </p:nvPr>
        </p:nvSpPr>
        <p:spPr>
          <a:xfrm>
            <a:off x="1371600" y="3886200"/>
            <a:ext cx="6400800" cy="1752600"/>
          </a:xfrm>
        </p:spPr>
        <p:txBody>
          <a:bodyPr/>
          <a:lstStyle/>
          <a:p>
            <a:pPr eaLnBrk="1" hangingPunct="1">
              <a:buFont typeface="Wingdings 3" panose="05040102010807070707" pitchFamily="18" charset="2"/>
              <a:buNone/>
            </a:pPr>
            <a:endParaRPr lang="en-US" altLang="en-US" dirty="0" smtClean="0"/>
          </a:p>
        </p:txBody>
      </p:sp>
      <p:sp>
        <p:nvSpPr>
          <p:cNvPr id="3" name="TextBox 2"/>
          <p:cNvSpPr txBox="1"/>
          <p:nvPr/>
        </p:nvSpPr>
        <p:spPr>
          <a:xfrm>
            <a:off x="1447800" y="1276628"/>
            <a:ext cx="7562850" cy="830997"/>
          </a:xfrm>
          <a:prstGeom prst="rect">
            <a:avLst/>
          </a:prstGeom>
          <a:noFill/>
        </p:spPr>
        <p:txBody>
          <a:bodyPr wrap="square" rtlCol="0">
            <a:spAutoFit/>
          </a:bodyPr>
          <a:lstStyle/>
          <a:p>
            <a:r>
              <a:rPr lang="en-US" sz="1600" dirty="0" smtClean="0"/>
              <a:t>What a minute, is </a:t>
            </a:r>
            <a:r>
              <a:rPr lang="en-US" sz="1600" dirty="0"/>
              <a:t>it dual or duel? ... </a:t>
            </a:r>
            <a:r>
              <a:rPr lang="en-US" sz="1600" dirty="0" smtClean="0"/>
              <a:t>Dual </a:t>
            </a:r>
            <a:r>
              <a:rPr lang="en-US" sz="1600" dirty="0"/>
              <a:t>is an adjective that means having two parts. Duel is a verb or a noun, and refers to a conflict between two entities</a:t>
            </a:r>
            <a:r>
              <a:rPr lang="en-US" sz="1600" dirty="0" smtClean="0"/>
              <a:t>.</a:t>
            </a:r>
          </a:p>
          <a:p>
            <a:r>
              <a:rPr lang="en-US" sz="1600" dirty="0" smtClean="0"/>
              <a:t>Even though this is a military school, we are interested in the former, not the latter.</a:t>
            </a:r>
            <a:endParaRPr lang="en-US" sz="1600" dirty="0"/>
          </a:p>
        </p:txBody>
      </p:sp>
      <p:pic>
        <p:nvPicPr>
          <p:cNvPr id="5" name="Picture 4"/>
          <p:cNvPicPr>
            <a:picLocks noChangeAspect="1"/>
          </p:cNvPicPr>
          <p:nvPr/>
        </p:nvPicPr>
        <p:blipFill>
          <a:blip r:embed="rId2"/>
          <a:stretch>
            <a:fillRect/>
          </a:stretch>
        </p:blipFill>
        <p:spPr>
          <a:xfrm>
            <a:off x="3327615" y="3943164"/>
            <a:ext cx="2514600" cy="1695636"/>
          </a:xfrm>
          <a:prstGeom prst="rect">
            <a:avLst/>
          </a:prstGeom>
        </p:spPr>
      </p:pic>
      <p:pic>
        <p:nvPicPr>
          <p:cNvPr id="7" name="Picture 6"/>
          <p:cNvPicPr>
            <a:picLocks noChangeAspect="1"/>
          </p:cNvPicPr>
          <p:nvPr/>
        </p:nvPicPr>
        <p:blipFill>
          <a:blip r:embed="rId3"/>
          <a:stretch>
            <a:fillRect/>
          </a:stretch>
        </p:blipFill>
        <p:spPr>
          <a:xfrm>
            <a:off x="5943600" y="3908938"/>
            <a:ext cx="3067050" cy="1614915"/>
          </a:xfrm>
          <a:prstGeom prst="rect">
            <a:avLst/>
          </a:prstGeom>
        </p:spPr>
      </p:pic>
      <p:pic>
        <p:nvPicPr>
          <p:cNvPr id="8" name="Picture 7"/>
          <p:cNvPicPr>
            <a:picLocks noChangeAspect="1"/>
          </p:cNvPicPr>
          <p:nvPr/>
        </p:nvPicPr>
        <p:blipFill>
          <a:blip r:embed="rId4"/>
          <a:stretch>
            <a:fillRect/>
          </a:stretch>
        </p:blipFill>
        <p:spPr>
          <a:xfrm>
            <a:off x="28414" y="3923654"/>
            <a:ext cx="2857500" cy="1600200"/>
          </a:xfrm>
          <a:prstGeom prst="rect">
            <a:avLst/>
          </a:prstGeom>
        </p:spPr>
      </p:pic>
      <p:sp>
        <p:nvSpPr>
          <p:cNvPr id="9" name="Oval 8"/>
          <p:cNvSpPr/>
          <p:nvPr/>
        </p:nvSpPr>
        <p:spPr bwMode="auto">
          <a:xfrm>
            <a:off x="4343400" y="1276628"/>
            <a:ext cx="4419600" cy="30480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10" name="TextBox 9"/>
          <p:cNvSpPr txBox="1"/>
          <p:nvPr/>
        </p:nvSpPr>
        <p:spPr>
          <a:xfrm>
            <a:off x="1524000" y="5832341"/>
            <a:ext cx="6705600" cy="954107"/>
          </a:xfrm>
          <a:prstGeom prst="rect">
            <a:avLst/>
          </a:prstGeom>
          <a:noFill/>
        </p:spPr>
        <p:txBody>
          <a:bodyPr wrap="square" rtlCol="0">
            <a:spAutoFit/>
          </a:bodyPr>
          <a:lstStyle/>
          <a:p>
            <a:r>
              <a:rPr lang="en-US" sz="1400" i="1" dirty="0" smtClean="0">
                <a:solidFill>
                  <a:schemeClr val="accent6"/>
                </a:solidFill>
              </a:rPr>
              <a:t>Code Duello: The Rules of Dueling</a:t>
            </a:r>
          </a:p>
          <a:p>
            <a:r>
              <a:rPr lang="en-US" sz="1400" dirty="0" smtClean="0">
                <a:solidFill>
                  <a:schemeClr val="accent6"/>
                </a:solidFill>
              </a:rPr>
              <a:t>The Code Duello, covering the practice of dueling and points of honor, was drawn up and settled at </a:t>
            </a:r>
            <a:r>
              <a:rPr lang="en-US" sz="1400" dirty="0" err="1" smtClean="0">
                <a:solidFill>
                  <a:schemeClr val="accent6"/>
                </a:solidFill>
              </a:rPr>
              <a:t>Clonmel</a:t>
            </a:r>
            <a:r>
              <a:rPr lang="en-US" sz="1400" dirty="0" smtClean="0">
                <a:solidFill>
                  <a:schemeClr val="accent6"/>
                </a:solidFill>
              </a:rPr>
              <a:t> Summer Assizes in 1777</a:t>
            </a:r>
            <a:endParaRPr lang="en-US" sz="1400" dirty="0" smtClean="0">
              <a:solidFill>
                <a:schemeClr val="accent6"/>
              </a:solidFill>
              <a:hlinkClick r:id="rId5"/>
            </a:endParaRPr>
          </a:p>
          <a:p>
            <a:r>
              <a:rPr lang="en-US" sz="1400" dirty="0" smtClean="0">
                <a:solidFill>
                  <a:schemeClr val="accent6"/>
                </a:solidFill>
              </a:rPr>
              <a:t>https</a:t>
            </a:r>
            <a:r>
              <a:rPr lang="en-US" sz="1400" dirty="0">
                <a:solidFill>
                  <a:schemeClr val="accent6"/>
                </a:solidFill>
              </a:rPr>
              <a:t>://www.pbs.org/wgbh/americanexperience/features/duel-code-duello-rules-dueling</a:t>
            </a:r>
            <a:r>
              <a:rPr lang="en-US" sz="1400" dirty="0" smtClean="0">
                <a:solidFill>
                  <a:schemeClr val="accent6"/>
                </a:solidFill>
              </a:rPr>
              <a:t>/ </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4" presetClass="entr" presetSubtype="10" fill="hold" nodeType="afterEffect">
                                  <p:stCondLst>
                                    <p:cond delay="150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2500"/>
                            </p:stCondLst>
                            <p:childTnLst>
                              <p:par>
                                <p:cTn id="13" presetID="14" presetClass="entr" presetSubtype="10" fill="hold" nodeType="after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par>
                          <p:cTn id="16" fill="hold">
                            <p:stCondLst>
                              <p:cond delay="4500"/>
                            </p:stCondLst>
                            <p:childTnLst>
                              <p:par>
                                <p:cTn id="17" presetID="16" presetClass="entr" presetSubtype="21"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par>
                          <p:cTn id="25" fill="hold">
                            <p:stCondLst>
                              <p:cond delay="500"/>
                            </p:stCondLst>
                            <p:childTnLst>
                              <p:par>
                                <p:cTn id="26" presetID="1" presetClass="entr" presetSubtype="0" fill="hold" grpId="0" nodeType="afterEffect">
                                  <p:stCondLst>
                                    <p:cond delay="100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533400" y="1524000"/>
            <a:ext cx="8077200" cy="4708525"/>
          </a:xfrm>
        </p:spPr>
        <p:txBody>
          <a:bodyPr>
            <a:normAutofit fontScale="92500" lnSpcReduction="10000"/>
          </a:bodyPr>
          <a:lstStyle/>
          <a:p>
            <a:pPr marL="274320" indent="-274320" eaLnBrk="1" fontAlgn="auto" hangingPunct="1">
              <a:spcAft>
                <a:spcPts val="0"/>
              </a:spcAft>
              <a:buFont typeface="Wingdings 3"/>
              <a:buChar char=""/>
              <a:defRPr/>
            </a:pPr>
            <a:r>
              <a:rPr lang="en-US" sz="2000" dirty="0" smtClean="0"/>
              <a:t>If a maximization problem has a ≥ constraint in it, we can convert it to a ≤ constraint by multiplying it by -1 and reverse it. </a:t>
            </a:r>
          </a:p>
          <a:p>
            <a:pPr marL="274320" indent="-274320" eaLnBrk="1" fontAlgn="auto" hangingPunct="1">
              <a:spcAft>
                <a:spcPts val="0"/>
              </a:spcAft>
              <a:buFont typeface="Wingdings 3"/>
              <a:buChar char=""/>
              <a:defRPr/>
            </a:pPr>
            <a:endParaRPr lang="en-US" sz="2000" dirty="0" smtClean="0"/>
          </a:p>
          <a:p>
            <a:pPr marL="274320" indent="-274320" eaLnBrk="1" fontAlgn="auto" hangingPunct="1">
              <a:spcAft>
                <a:spcPts val="0"/>
              </a:spcAft>
              <a:buFont typeface="Wingdings 3"/>
              <a:buChar char=""/>
              <a:defRPr/>
            </a:pPr>
            <a:r>
              <a:rPr lang="en-US" sz="2000" dirty="0" smtClean="0"/>
              <a:t>If a minimization problem has a ≤ constraint in it, we can convert it to a ≥ constraint by multiplying it by -1 and reverse it. </a:t>
            </a:r>
          </a:p>
          <a:p>
            <a:pPr marL="274320" indent="-274320" eaLnBrk="1" fontAlgn="auto" hangingPunct="1">
              <a:spcAft>
                <a:spcPts val="0"/>
              </a:spcAft>
              <a:buFont typeface="Wingdings 3"/>
              <a:buChar char=""/>
              <a:defRPr/>
            </a:pPr>
            <a:endParaRPr lang="en-US" sz="2000" dirty="0" smtClean="0"/>
          </a:p>
          <a:p>
            <a:pPr marL="274320" indent="-274320" eaLnBrk="1" fontAlgn="auto" hangingPunct="1">
              <a:spcAft>
                <a:spcPts val="0"/>
              </a:spcAft>
              <a:buFont typeface="Wingdings 3"/>
              <a:buChar char=""/>
              <a:defRPr/>
            </a:pPr>
            <a:r>
              <a:rPr lang="en-US" sz="2000" dirty="0" smtClean="0"/>
              <a:t>If we have an equality constraint, we can replace it with two constraints, one ≥ and the other ≤  and reverse one as needed.</a:t>
            </a:r>
          </a:p>
          <a:p>
            <a:pPr marL="274320" indent="-274320" eaLnBrk="1" fontAlgn="auto" hangingPunct="1">
              <a:spcAft>
                <a:spcPts val="0"/>
              </a:spcAft>
              <a:buFont typeface="Wingdings 3"/>
              <a:buNone/>
              <a:defRPr/>
            </a:pPr>
            <a:r>
              <a:rPr lang="en-US" sz="2000" dirty="0" smtClean="0"/>
              <a:t>					∑ </a:t>
            </a:r>
            <a:r>
              <a:rPr lang="en-US" sz="2000" dirty="0" err="1" smtClean="0"/>
              <a:t>a</a:t>
            </a:r>
            <a:r>
              <a:rPr lang="en-US" sz="2000" baseline="-25000" dirty="0" err="1" smtClean="0"/>
              <a:t>i</a:t>
            </a:r>
            <a:r>
              <a:rPr lang="en-US" sz="2000" baseline="-25000" dirty="0" smtClean="0"/>
              <a:t> j </a:t>
            </a:r>
            <a:r>
              <a:rPr lang="en-US" sz="2000" dirty="0" err="1" smtClean="0"/>
              <a:t>x</a:t>
            </a:r>
            <a:r>
              <a:rPr lang="en-US" sz="2000" baseline="-25000" dirty="0" err="1" smtClean="0"/>
              <a:t>j</a:t>
            </a:r>
            <a:r>
              <a:rPr lang="en-US" sz="2000" baseline="-25000" dirty="0" smtClean="0"/>
              <a:t> </a:t>
            </a:r>
            <a:r>
              <a:rPr lang="en-US" sz="2000" dirty="0" smtClean="0"/>
              <a:t>=</a:t>
            </a:r>
            <a:r>
              <a:rPr lang="en-US" sz="2000" baseline="-25000" dirty="0" smtClean="0"/>
              <a:t> </a:t>
            </a:r>
            <a:r>
              <a:rPr lang="en-US" sz="2000" dirty="0" smtClean="0"/>
              <a:t>b</a:t>
            </a:r>
            <a:r>
              <a:rPr lang="en-US" sz="2000" baseline="-25000" dirty="0" smtClean="0"/>
              <a:t>i</a:t>
            </a:r>
          </a:p>
          <a:p>
            <a:pPr marL="274320" indent="-274320" eaLnBrk="1" fontAlgn="auto" hangingPunct="1">
              <a:spcAft>
                <a:spcPts val="0"/>
              </a:spcAft>
              <a:buFont typeface="Wingdings 3"/>
              <a:buNone/>
              <a:defRPr/>
            </a:pPr>
            <a:r>
              <a:rPr lang="en-US" sz="2000" dirty="0" smtClean="0"/>
              <a:t>	is replaced with</a:t>
            </a:r>
          </a:p>
          <a:p>
            <a:pPr marL="274320" indent="-274320" eaLnBrk="1" fontAlgn="auto" hangingPunct="1">
              <a:spcAft>
                <a:spcPts val="0"/>
              </a:spcAft>
              <a:buFont typeface="Wingdings 3"/>
              <a:buNone/>
              <a:defRPr/>
            </a:pPr>
            <a:r>
              <a:rPr lang="en-US" sz="2000" dirty="0" smtClean="0"/>
              <a:t>					∑ </a:t>
            </a:r>
            <a:r>
              <a:rPr lang="en-US" sz="2000" dirty="0" err="1" smtClean="0"/>
              <a:t>a</a:t>
            </a:r>
            <a:r>
              <a:rPr lang="en-US" sz="2000" baseline="-25000" dirty="0" err="1" smtClean="0"/>
              <a:t>i</a:t>
            </a:r>
            <a:r>
              <a:rPr lang="en-US" sz="2000" baseline="-25000" dirty="0" smtClean="0"/>
              <a:t> j </a:t>
            </a:r>
            <a:r>
              <a:rPr lang="en-US" sz="2000" dirty="0" err="1" smtClean="0"/>
              <a:t>x</a:t>
            </a:r>
            <a:r>
              <a:rPr lang="en-US" sz="2000" baseline="-25000" dirty="0" err="1" smtClean="0"/>
              <a:t>j</a:t>
            </a:r>
            <a:r>
              <a:rPr lang="en-US" sz="2000" baseline="-25000" dirty="0" smtClean="0"/>
              <a:t> </a:t>
            </a:r>
            <a:r>
              <a:rPr lang="en-US" sz="2000" dirty="0" smtClean="0"/>
              <a:t>≤</a:t>
            </a:r>
            <a:r>
              <a:rPr lang="en-US" sz="2000" baseline="-25000" dirty="0" smtClean="0"/>
              <a:t> </a:t>
            </a:r>
            <a:r>
              <a:rPr lang="en-US" sz="2000" dirty="0" smtClean="0"/>
              <a:t>b</a:t>
            </a:r>
            <a:r>
              <a:rPr lang="en-US" sz="2000" baseline="-25000" dirty="0" smtClean="0"/>
              <a:t>i</a:t>
            </a:r>
            <a:endParaRPr lang="en-US" sz="2000" dirty="0" smtClean="0"/>
          </a:p>
          <a:p>
            <a:pPr marL="274320" indent="-274320" eaLnBrk="1" fontAlgn="auto" hangingPunct="1">
              <a:spcAft>
                <a:spcPts val="0"/>
              </a:spcAft>
              <a:buFont typeface="Wingdings 3"/>
              <a:buNone/>
              <a:defRPr/>
            </a:pPr>
            <a:r>
              <a:rPr lang="en-US" sz="2000" dirty="0" smtClean="0"/>
              <a:t>	and 			              ∑ </a:t>
            </a:r>
            <a:r>
              <a:rPr lang="en-US" sz="2000" dirty="0" err="1" smtClean="0"/>
              <a:t>a</a:t>
            </a:r>
            <a:r>
              <a:rPr lang="en-US" sz="2000" baseline="-25000" dirty="0" err="1" smtClean="0"/>
              <a:t>i</a:t>
            </a:r>
            <a:r>
              <a:rPr lang="en-US" sz="2000" baseline="-25000" dirty="0" smtClean="0"/>
              <a:t> j </a:t>
            </a:r>
            <a:r>
              <a:rPr lang="en-US" sz="2000" dirty="0" err="1" smtClean="0"/>
              <a:t>x</a:t>
            </a:r>
            <a:r>
              <a:rPr lang="en-US" sz="2000" baseline="-25000" dirty="0" err="1" smtClean="0"/>
              <a:t>j</a:t>
            </a:r>
            <a:r>
              <a:rPr lang="en-US" sz="2000" baseline="-25000" dirty="0" smtClean="0"/>
              <a:t> </a:t>
            </a:r>
            <a:r>
              <a:rPr lang="en-US" sz="2000" dirty="0" smtClean="0"/>
              <a:t>≥</a:t>
            </a:r>
            <a:r>
              <a:rPr lang="en-US" sz="2000" baseline="-25000" dirty="0" smtClean="0"/>
              <a:t> </a:t>
            </a:r>
            <a:r>
              <a:rPr lang="en-US" sz="2000" dirty="0" smtClean="0"/>
              <a:t>b</a:t>
            </a:r>
            <a:r>
              <a:rPr lang="en-US" sz="2000" baseline="-25000" dirty="0" smtClean="0"/>
              <a:t>i</a:t>
            </a:r>
          </a:p>
          <a:p>
            <a:pPr marL="274320" indent="-274320" eaLnBrk="1" fontAlgn="auto" hangingPunct="1">
              <a:spcAft>
                <a:spcPts val="0"/>
              </a:spcAft>
              <a:buFont typeface="Wingdings 3"/>
              <a:buChar char=""/>
              <a:defRPr/>
            </a:pPr>
            <a:endParaRPr lang="en-US" sz="2000" dirty="0" smtClean="0"/>
          </a:p>
          <a:p>
            <a:pPr marL="274320" indent="-274320" eaLnBrk="1" fontAlgn="auto" hangingPunct="1">
              <a:spcAft>
                <a:spcPts val="0"/>
              </a:spcAft>
              <a:buFont typeface="Wingdings 3"/>
              <a:buChar char=""/>
              <a:defRPr/>
            </a:pPr>
            <a:r>
              <a:rPr lang="en-US" sz="2000" dirty="0" smtClean="0"/>
              <a:t>The only place these two constraints can be satisfied is where the equality is satisfied.</a:t>
            </a:r>
          </a:p>
          <a:p>
            <a:pPr marL="274320" indent="-274320" eaLnBrk="1" fontAlgn="auto" hangingPunct="1">
              <a:spcAft>
                <a:spcPts val="0"/>
              </a:spcAft>
              <a:buFont typeface="Wingdings 3"/>
              <a:buNone/>
              <a:defRPr/>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arn(inVertical)">
                                      <p:cBhvr>
                                        <p:cTn id="15" dur="500"/>
                                        <p:tgtEl>
                                          <p:spTgt spid="3">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arn(inVertical)">
                                      <p:cBhvr>
                                        <p:cTn id="18" dur="500"/>
                                        <p:tgtEl>
                                          <p:spTgt spid="3">
                                            <p:txEl>
                                              <p:pRg st="6" end="6"/>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barn(inVertical)">
                                      <p:cBhvr>
                                        <p:cTn id="21" dur="500"/>
                                        <p:tgtEl>
                                          <p:spTgt spid="3">
                                            <p:txEl>
                                              <p:pRg st="7" end="7"/>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barn(inVertical)">
                                      <p:cBhvr>
                                        <p:cTn id="24" dur="500"/>
                                        <p:tgtEl>
                                          <p:spTgt spid="3">
                                            <p:txEl>
                                              <p:pRg st="8" end="8"/>
                                            </p:txEl>
                                          </p:spTgt>
                                        </p:tgtEl>
                                      </p:cBhvr>
                                    </p:animEffect>
                                  </p:childTnLst>
                                </p:cTn>
                              </p:par>
                            </p:childTnLst>
                          </p:cTn>
                        </p:par>
                        <p:par>
                          <p:cTn id="25" fill="hold">
                            <p:stCondLst>
                              <p:cond delay="500"/>
                            </p:stCondLst>
                            <p:childTnLst>
                              <p:par>
                                <p:cTn id="26" presetID="16" presetClass="entr" presetSubtype="21" fill="hold" nodeType="after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barn(inVertical)">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304800" y="1524000"/>
            <a:ext cx="8534400" cy="4708525"/>
          </a:xfrm>
        </p:spPr>
        <p:txBody>
          <a:bodyPr/>
          <a:lstStyle/>
          <a:p>
            <a:pPr eaLnBrk="1" hangingPunct="1"/>
            <a:r>
              <a:rPr lang="en-US" altLang="en-US" sz="2000" smtClean="0"/>
              <a:t>Suppose we have made the substitution for ∑ a</a:t>
            </a:r>
            <a:r>
              <a:rPr lang="en-US" altLang="en-US" sz="2000" baseline="-25000" smtClean="0"/>
              <a:t>i j</a:t>
            </a:r>
            <a:r>
              <a:rPr lang="en-US" altLang="en-US" sz="2000" smtClean="0"/>
              <a:t> x</a:t>
            </a:r>
            <a:r>
              <a:rPr lang="en-US" altLang="en-US" sz="2000" baseline="-25000" smtClean="0"/>
              <a:t>j </a:t>
            </a:r>
            <a:r>
              <a:rPr lang="en-US" altLang="en-US" sz="2000" smtClean="0"/>
              <a:t>=</a:t>
            </a:r>
            <a:r>
              <a:rPr lang="en-US" altLang="en-US" sz="2000" baseline="-25000" smtClean="0"/>
              <a:t> </a:t>
            </a:r>
            <a:r>
              <a:rPr lang="en-US" altLang="en-US" sz="2000" smtClean="0"/>
              <a:t>b</a:t>
            </a:r>
            <a:r>
              <a:rPr lang="en-US" altLang="en-US" sz="2000" baseline="-25000" smtClean="0"/>
              <a:t>i </a:t>
            </a:r>
            <a:r>
              <a:rPr lang="en-US" altLang="en-US" sz="2000" smtClean="0"/>
              <a:t>in a maximization problem. We would have</a:t>
            </a:r>
          </a:p>
          <a:p>
            <a:pPr eaLnBrk="1" hangingPunct="1">
              <a:buFont typeface="Wingdings 3" panose="05040102010807070707" pitchFamily="18" charset="2"/>
              <a:buNone/>
            </a:pPr>
            <a:r>
              <a:rPr lang="en-US" altLang="en-US" sz="2000" smtClean="0"/>
              <a:t>					∑ a</a:t>
            </a:r>
            <a:r>
              <a:rPr lang="en-US" altLang="en-US" sz="2000" baseline="-25000" smtClean="0"/>
              <a:t>i j </a:t>
            </a:r>
            <a:r>
              <a:rPr lang="en-US" altLang="en-US" sz="2000" smtClean="0"/>
              <a:t>x</a:t>
            </a:r>
            <a:r>
              <a:rPr lang="en-US" altLang="en-US" sz="2000" baseline="-25000" smtClean="0"/>
              <a:t>j </a:t>
            </a:r>
            <a:r>
              <a:rPr lang="en-US" altLang="en-US" sz="2000" smtClean="0"/>
              <a:t>≤</a:t>
            </a:r>
            <a:r>
              <a:rPr lang="en-US" altLang="en-US" sz="2000" baseline="-25000" smtClean="0"/>
              <a:t> </a:t>
            </a:r>
            <a:r>
              <a:rPr lang="en-US" altLang="en-US" sz="2000" smtClean="0"/>
              <a:t>b</a:t>
            </a:r>
            <a:r>
              <a:rPr lang="en-US" altLang="en-US" sz="2000" baseline="-25000" smtClean="0"/>
              <a:t>i</a:t>
            </a:r>
            <a:endParaRPr lang="en-US" altLang="en-US" sz="2000" smtClean="0"/>
          </a:p>
          <a:p>
            <a:pPr eaLnBrk="1" hangingPunct="1">
              <a:buFont typeface="Wingdings 3" panose="05040102010807070707" pitchFamily="18" charset="2"/>
              <a:buNone/>
            </a:pPr>
            <a:r>
              <a:rPr lang="en-US" altLang="en-US" sz="2000" smtClean="0"/>
              <a:t>	and 			             ∑ a</a:t>
            </a:r>
            <a:r>
              <a:rPr lang="en-US" altLang="en-US" sz="2000" baseline="-25000" smtClean="0"/>
              <a:t>i j </a:t>
            </a:r>
            <a:r>
              <a:rPr lang="en-US" altLang="en-US" sz="2000" smtClean="0"/>
              <a:t>x</a:t>
            </a:r>
            <a:r>
              <a:rPr lang="en-US" altLang="en-US" sz="2000" baseline="-25000" smtClean="0"/>
              <a:t>j </a:t>
            </a:r>
            <a:r>
              <a:rPr lang="en-US" altLang="en-US" sz="2000" smtClean="0"/>
              <a:t>≥</a:t>
            </a:r>
            <a:r>
              <a:rPr lang="en-US" altLang="en-US" sz="2000" baseline="-25000" smtClean="0"/>
              <a:t> </a:t>
            </a:r>
            <a:r>
              <a:rPr lang="en-US" altLang="en-US" sz="2000" smtClean="0"/>
              <a:t>b</a:t>
            </a:r>
            <a:r>
              <a:rPr lang="en-US" altLang="en-US" sz="2000" baseline="-25000" smtClean="0"/>
              <a:t>i</a:t>
            </a:r>
          </a:p>
          <a:p>
            <a:pPr eaLnBrk="1" hangingPunct="1">
              <a:buFont typeface="Wingdings 3" panose="05040102010807070707" pitchFamily="18" charset="2"/>
              <a:buNone/>
            </a:pPr>
            <a:r>
              <a:rPr lang="en-US" altLang="en-US" sz="2000" smtClean="0"/>
              <a:t>	</a:t>
            </a:r>
          </a:p>
          <a:p>
            <a:pPr eaLnBrk="1" hangingPunct="1">
              <a:buFont typeface="Wingdings 3" panose="05040102010807070707" pitchFamily="18" charset="2"/>
              <a:buNone/>
            </a:pPr>
            <a:r>
              <a:rPr lang="en-US" altLang="en-US" sz="2000" smtClean="0"/>
              <a:t>	or 				∑ a</a:t>
            </a:r>
            <a:r>
              <a:rPr lang="en-US" altLang="en-US" sz="2000" baseline="-25000" smtClean="0"/>
              <a:t>i j </a:t>
            </a:r>
            <a:r>
              <a:rPr lang="en-US" altLang="en-US" sz="2000" smtClean="0"/>
              <a:t>x</a:t>
            </a:r>
            <a:r>
              <a:rPr lang="en-US" altLang="en-US" sz="2000" baseline="-25000" smtClean="0"/>
              <a:t>j </a:t>
            </a:r>
            <a:r>
              <a:rPr lang="en-US" altLang="en-US" sz="2000" smtClean="0"/>
              <a:t>≤</a:t>
            </a:r>
            <a:r>
              <a:rPr lang="en-US" altLang="en-US" sz="2000" baseline="-25000" smtClean="0"/>
              <a:t> </a:t>
            </a:r>
            <a:r>
              <a:rPr lang="en-US" altLang="en-US" sz="2000" smtClean="0"/>
              <a:t>b</a:t>
            </a:r>
            <a:r>
              <a:rPr lang="en-US" altLang="en-US" sz="2000" baseline="-25000" smtClean="0"/>
              <a:t>i</a:t>
            </a:r>
            <a:endParaRPr lang="en-US" altLang="en-US" sz="2000" smtClean="0"/>
          </a:p>
          <a:p>
            <a:pPr eaLnBrk="1" hangingPunct="1">
              <a:buFont typeface="Wingdings 3" panose="05040102010807070707" pitchFamily="18" charset="2"/>
              <a:buNone/>
            </a:pPr>
            <a:r>
              <a:rPr lang="en-US" altLang="en-US" sz="2000" smtClean="0"/>
              <a:t>	and 		                         -∑ a</a:t>
            </a:r>
            <a:r>
              <a:rPr lang="en-US" altLang="en-US" sz="2000" baseline="-25000" smtClean="0"/>
              <a:t>i j </a:t>
            </a:r>
            <a:r>
              <a:rPr lang="en-US" altLang="en-US" sz="2000" smtClean="0"/>
              <a:t>x</a:t>
            </a:r>
            <a:r>
              <a:rPr lang="en-US" altLang="en-US" sz="2000" baseline="-25000" smtClean="0"/>
              <a:t>j </a:t>
            </a:r>
            <a:r>
              <a:rPr lang="en-US" altLang="en-US" sz="2000" smtClean="0"/>
              <a:t>≤ -b</a:t>
            </a:r>
            <a:r>
              <a:rPr lang="en-US" altLang="en-US" sz="2000" baseline="-25000" smtClean="0"/>
              <a:t>i</a:t>
            </a:r>
          </a:p>
          <a:p>
            <a:pPr eaLnBrk="1" hangingPunct="1">
              <a:buFont typeface="Wingdings 3" panose="05040102010807070707" pitchFamily="18" charset="2"/>
              <a:buNone/>
            </a:pPr>
            <a:endParaRPr lang="en-US" altLang="en-US" sz="2000" smtClean="0"/>
          </a:p>
          <a:p>
            <a:pPr eaLnBrk="1" hangingPunct="1"/>
            <a:r>
              <a:rPr lang="en-US" altLang="en-US" sz="2000" smtClean="0"/>
              <a:t>The two dual variables generated by these constraints, say y</a:t>
            </a:r>
            <a:r>
              <a:rPr lang="en-US" altLang="en-US" sz="2000" baseline="-25000" smtClean="0"/>
              <a:t>i </a:t>
            </a:r>
            <a:r>
              <a:rPr lang="en-US" altLang="en-US" sz="2000" smtClean="0"/>
              <a:t>and y</a:t>
            </a:r>
            <a:r>
              <a:rPr lang="en-US" altLang="en-US" sz="2000" baseline="-25000" smtClean="0"/>
              <a:t>i</a:t>
            </a:r>
            <a:r>
              <a:rPr lang="en-US" altLang="en-US" sz="2000" baseline="30000" smtClean="0"/>
              <a:t>’ </a:t>
            </a:r>
            <a:r>
              <a:rPr lang="en-US" altLang="en-US" sz="2000" smtClean="0"/>
              <a:t>would be the negatives of each other. </a:t>
            </a:r>
          </a:p>
          <a:p>
            <a:pPr eaLnBrk="1" hangingPunct="1"/>
            <a:r>
              <a:rPr lang="en-US" altLang="en-US" sz="2000" smtClean="0"/>
              <a:t>We would have y</a:t>
            </a:r>
            <a:r>
              <a:rPr lang="en-US" altLang="en-US" sz="2000" baseline="-25000" smtClean="0"/>
              <a:t>i </a:t>
            </a:r>
            <a:r>
              <a:rPr lang="en-US" altLang="en-US" sz="2000" smtClean="0"/>
              <a:t>- y</a:t>
            </a:r>
            <a:r>
              <a:rPr lang="en-US" altLang="en-US" sz="2000" baseline="-25000" smtClean="0"/>
              <a:t>i</a:t>
            </a:r>
            <a:r>
              <a:rPr lang="en-US" altLang="en-US" sz="2000" baseline="30000" smtClean="0"/>
              <a:t>’ </a:t>
            </a:r>
            <a:r>
              <a:rPr lang="en-US" altLang="en-US" sz="2000" smtClean="0"/>
              <a:t>in each column. This is exactly the substitution for a variable unrestricted in sign.</a:t>
            </a:r>
          </a:p>
          <a:p>
            <a:pPr eaLnBrk="1" hangingPunct="1">
              <a:buFont typeface="Wingdings 3" panose="05040102010807070707" pitchFamily="18" charset="2"/>
              <a:buNone/>
            </a:pPr>
            <a:endParaRPr lang="en-US" altLang="en-US" sz="2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heckerboard(across)">
                                      <p:cBhvr>
                                        <p:cTn id="7" dur="500"/>
                                        <p:tgtEl>
                                          <p:spTgt spid="3">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checkerboard(across)">
                                      <p:cBhvr>
                                        <p:cTn id="10" dur="500"/>
                                        <p:tgtEl>
                                          <p:spTgt spid="3">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checkerboard(across)">
                                      <p:cBhvr>
                                        <p:cTn id="15" dur="500"/>
                                        <p:tgtEl>
                                          <p:spTgt spid="3">
                                            <p:txEl>
                                              <p:pRg st="7" end="7"/>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checkerboard(across)">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685800" y="0"/>
            <a:ext cx="7772400" cy="1143000"/>
          </a:xfrm>
        </p:spPr>
        <p:txBody>
          <a:bodyPr/>
          <a:lstStyle/>
          <a:p>
            <a:r>
              <a:rPr lang="en-US" altLang="en-US" smtClean="0"/>
              <a:t>Weak Duality</a:t>
            </a:r>
          </a:p>
        </p:txBody>
      </p:sp>
      <p:sp>
        <p:nvSpPr>
          <p:cNvPr id="18435" name="Content Placeholder 2"/>
          <p:cNvSpPr>
            <a:spLocks noGrp="1"/>
          </p:cNvSpPr>
          <p:nvPr>
            <p:ph sz="quarter" idx="1"/>
          </p:nvPr>
        </p:nvSpPr>
        <p:spPr>
          <a:xfrm>
            <a:off x="457200" y="1219200"/>
            <a:ext cx="8229600" cy="3429000"/>
          </a:xfrm>
        </p:spPr>
        <p:txBody>
          <a:bodyPr/>
          <a:lstStyle/>
          <a:p>
            <a:r>
              <a:rPr lang="en-US" altLang="en-US" dirty="0" smtClean="0"/>
              <a:t>The objective function of any feasible solution of the primal maximization problem is bounded from above by the value of the objective function for any feasible solution of the dual. </a:t>
            </a:r>
          </a:p>
          <a:p>
            <a:r>
              <a:rPr lang="en-US" altLang="en-US" dirty="0" smtClean="0"/>
              <a:t>Similarly, the value of the objective function for its dual is bounded from below by the value of the value of the objective function of the primal for any feasible solution. </a:t>
            </a:r>
          </a:p>
          <a:p>
            <a:endParaRPr lang="en-US" altLang="en-US" dirty="0" smtClean="0"/>
          </a:p>
        </p:txBody>
      </p:sp>
      <p:grpSp>
        <p:nvGrpSpPr>
          <p:cNvPr id="18436" name="Group 3"/>
          <p:cNvGrpSpPr>
            <a:grpSpLocks/>
          </p:cNvGrpSpPr>
          <p:nvPr/>
        </p:nvGrpSpPr>
        <p:grpSpPr bwMode="auto">
          <a:xfrm>
            <a:off x="2362200" y="4572000"/>
            <a:ext cx="3733800" cy="1905000"/>
            <a:chOff x="4631" y="10381"/>
            <a:chExt cx="3665" cy="1739"/>
          </a:xfrm>
        </p:grpSpPr>
        <p:cxnSp>
          <p:nvCxnSpPr>
            <p:cNvPr id="18437" name="AutoShape 4"/>
            <p:cNvCxnSpPr>
              <a:cxnSpLocks noChangeShapeType="1"/>
            </p:cNvCxnSpPr>
            <p:nvPr/>
          </p:nvCxnSpPr>
          <p:spPr bwMode="auto">
            <a:xfrm>
              <a:off x="4685" y="11262"/>
              <a:ext cx="3611" cy="1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438" name="AutoShape 5"/>
            <p:cNvCxnSpPr>
              <a:cxnSpLocks noChangeShapeType="1"/>
            </p:cNvCxnSpPr>
            <p:nvPr/>
          </p:nvCxnSpPr>
          <p:spPr bwMode="auto">
            <a:xfrm>
              <a:off x="6437" y="10381"/>
              <a:ext cx="11" cy="88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439" name="AutoShape 6"/>
            <p:cNvCxnSpPr>
              <a:cxnSpLocks noChangeShapeType="1"/>
            </p:cNvCxnSpPr>
            <p:nvPr/>
          </p:nvCxnSpPr>
          <p:spPr bwMode="auto">
            <a:xfrm flipH="1" flipV="1">
              <a:off x="6448" y="11250"/>
              <a:ext cx="11" cy="8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8440" name="Text Box 7"/>
            <p:cNvSpPr txBox="1">
              <a:spLocks noChangeArrowheads="1"/>
            </p:cNvSpPr>
            <p:nvPr/>
          </p:nvSpPr>
          <p:spPr bwMode="auto">
            <a:xfrm>
              <a:off x="4631" y="10458"/>
              <a:ext cx="144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spcAft>
                  <a:spcPts val="1000"/>
                </a:spcAft>
                <a:buFontTx/>
                <a:buNone/>
              </a:pPr>
              <a:r>
                <a:rPr lang="en-US" altLang="en-US" sz="1000">
                  <a:latin typeface="Times New Roman" panose="02020603050405020304" pitchFamily="18" charset="0"/>
                </a:rPr>
                <a:t>Dual Feasible</a:t>
              </a:r>
              <a:endParaRPr lang="en-US" altLang="en-US" sz="2400">
                <a:latin typeface="Times New Roman" panose="02020603050405020304" pitchFamily="18" charset="0"/>
              </a:endParaRPr>
            </a:p>
          </p:txBody>
        </p:sp>
        <p:sp>
          <p:nvSpPr>
            <p:cNvPr id="18441" name="Text Box 8"/>
            <p:cNvSpPr txBox="1">
              <a:spLocks noChangeArrowheads="1"/>
            </p:cNvSpPr>
            <p:nvPr/>
          </p:nvSpPr>
          <p:spPr bwMode="auto">
            <a:xfrm>
              <a:off x="4685" y="11510"/>
              <a:ext cx="1551"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spcAft>
                  <a:spcPts val="1000"/>
                </a:spcAft>
                <a:buFontTx/>
                <a:buNone/>
              </a:pPr>
              <a:r>
                <a:rPr lang="en-US" altLang="en-US" sz="1000">
                  <a:latin typeface="Times New Roman" panose="02020603050405020304" pitchFamily="18" charset="0"/>
                </a:rPr>
                <a:t>Primal Feasible</a:t>
              </a:r>
              <a:endParaRPr lang="en-US" altLang="en-US" sz="2400">
                <a:latin typeface="Times New Roman" panose="02020603050405020304" pitchFamily="18" charset="0"/>
              </a:endParaRPr>
            </a:p>
          </p:txBody>
        </p:sp>
        <p:sp>
          <p:nvSpPr>
            <p:cNvPr id="18442" name="Text Box 9"/>
            <p:cNvSpPr txBox="1">
              <a:spLocks noChangeArrowheads="1"/>
            </p:cNvSpPr>
            <p:nvPr/>
          </p:nvSpPr>
          <p:spPr bwMode="auto">
            <a:xfrm>
              <a:off x="6622" y="10467"/>
              <a:ext cx="144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spcAft>
                  <a:spcPts val="1000"/>
                </a:spcAft>
                <a:buFontTx/>
                <a:buNone/>
              </a:pPr>
              <a:r>
                <a:rPr lang="en-US" altLang="en-US" sz="1000" i="1">
                  <a:latin typeface="Times New Roman" panose="02020603050405020304" pitchFamily="18" charset="0"/>
                </a:rPr>
                <a:t>v</a:t>
              </a:r>
              <a:r>
                <a:rPr lang="en-US" altLang="en-US" sz="1000">
                  <a:latin typeface="Times New Roman" panose="02020603050405020304" pitchFamily="18" charset="0"/>
                </a:rPr>
                <a:t> decreasing</a:t>
              </a:r>
              <a:endParaRPr lang="en-US" altLang="en-US" sz="2400">
                <a:latin typeface="Times New Roman" panose="02020603050405020304" pitchFamily="18" charset="0"/>
              </a:endParaRPr>
            </a:p>
          </p:txBody>
        </p:sp>
        <p:sp>
          <p:nvSpPr>
            <p:cNvPr id="18443" name="Text Box 10"/>
            <p:cNvSpPr txBox="1">
              <a:spLocks noChangeArrowheads="1"/>
            </p:cNvSpPr>
            <p:nvPr/>
          </p:nvSpPr>
          <p:spPr bwMode="auto">
            <a:xfrm>
              <a:off x="6776" y="11488"/>
              <a:ext cx="1440"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spcAft>
                  <a:spcPts val="1000"/>
                </a:spcAft>
                <a:buFontTx/>
                <a:buNone/>
              </a:pPr>
              <a:r>
                <a:rPr lang="en-US" altLang="en-US" sz="1000" i="1">
                  <a:latin typeface="Times New Roman" panose="02020603050405020304" pitchFamily="18" charset="0"/>
                </a:rPr>
                <a:t>z</a:t>
              </a:r>
              <a:r>
                <a:rPr lang="en-US" altLang="en-US" sz="1000">
                  <a:latin typeface="Times New Roman" panose="02020603050405020304" pitchFamily="18" charset="0"/>
                </a:rPr>
                <a:t> increasing</a:t>
              </a:r>
              <a:endParaRPr lang="en-US" altLang="en-US" sz="240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435">
                                            <p:txEl>
                                              <p:pRg st="1" end="1"/>
                                            </p:txEl>
                                          </p:spTgt>
                                        </p:tgtEl>
                                        <p:attrNameLst>
                                          <p:attrName>style.visibility</p:attrName>
                                        </p:attrNameLst>
                                      </p:cBhvr>
                                      <p:to>
                                        <p:strVal val="visible"/>
                                      </p:to>
                                    </p:set>
                                    <p:animEffect transition="in" filter="barn(inVertical)">
                                      <p:cBhvr>
                                        <p:cTn id="7" dur="500"/>
                                        <p:tgtEl>
                                          <p:spTgt spid="18435">
                                            <p:txEl>
                                              <p:pRg st="1" end="1"/>
                                            </p:txEl>
                                          </p:spTgt>
                                        </p:tgtEl>
                                      </p:cBhvr>
                                    </p:animEffect>
                                  </p:childTnLst>
                                </p:cTn>
                              </p:par>
                            </p:childTnLst>
                          </p:cTn>
                        </p:par>
                        <p:par>
                          <p:cTn id="8" fill="hold">
                            <p:stCondLst>
                              <p:cond delay="500"/>
                            </p:stCondLst>
                            <p:childTnLst>
                              <p:par>
                                <p:cTn id="9" presetID="14" presetClass="entr" presetSubtype="10" fill="hold" nodeType="afterEffect">
                                  <p:stCondLst>
                                    <p:cond delay="1500"/>
                                  </p:stCondLst>
                                  <p:childTnLst>
                                    <p:set>
                                      <p:cBhvr>
                                        <p:cTn id="10" dur="1" fill="hold">
                                          <p:stCondLst>
                                            <p:cond delay="0"/>
                                          </p:stCondLst>
                                        </p:cTn>
                                        <p:tgtEl>
                                          <p:spTgt spid="18436"/>
                                        </p:tgtEl>
                                        <p:attrNameLst>
                                          <p:attrName>style.visibility</p:attrName>
                                        </p:attrNameLst>
                                      </p:cBhvr>
                                      <p:to>
                                        <p:strVal val="visible"/>
                                      </p:to>
                                    </p:set>
                                    <p:animEffect transition="in" filter="randombar(horizontal)">
                                      <p:cBhvr>
                                        <p:cTn id="11"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85800" y="0"/>
            <a:ext cx="7772400" cy="1143000"/>
          </a:xfrm>
        </p:spPr>
        <p:txBody>
          <a:bodyPr/>
          <a:lstStyle/>
          <a:p>
            <a:r>
              <a:rPr lang="en-US" altLang="en-US" smtClean="0"/>
              <a:t>Weak Duality</a:t>
            </a:r>
          </a:p>
        </p:txBody>
      </p:sp>
      <p:sp>
        <p:nvSpPr>
          <p:cNvPr id="19459" name="Content Placeholder 2"/>
          <p:cNvSpPr>
            <a:spLocks noGrp="1"/>
          </p:cNvSpPr>
          <p:nvPr>
            <p:ph sz="quarter" idx="1"/>
          </p:nvPr>
        </p:nvSpPr>
        <p:spPr>
          <a:xfrm>
            <a:off x="457200" y="1219200"/>
            <a:ext cx="8229600" cy="3429000"/>
          </a:xfrm>
        </p:spPr>
        <p:txBody>
          <a:bodyPr/>
          <a:lstStyle/>
          <a:p>
            <a:r>
              <a:rPr lang="en-US" altLang="en-US" i="1" smtClean="0"/>
              <a:t>Weak Duality Property</a:t>
            </a:r>
            <a:endParaRPr lang="en-US" altLang="en-US" smtClean="0"/>
          </a:p>
          <a:p>
            <a:r>
              <a:rPr lang="en-US" altLang="en-US" smtClean="0"/>
              <a:t>If    </a:t>
            </a:r>
            <a:r>
              <a:rPr lang="en-US" altLang="en-US" i="1" smtClean="0"/>
              <a:t>j</a:t>
            </a:r>
            <a:r>
              <a:rPr lang="en-US" altLang="en-US" smtClean="0"/>
              <a:t> = 1, 2, 3, …, </a:t>
            </a:r>
            <a:r>
              <a:rPr lang="en-US" altLang="en-US" i="1" smtClean="0"/>
              <a:t>n</a:t>
            </a:r>
            <a:r>
              <a:rPr lang="en-US" altLang="en-US" smtClean="0"/>
              <a:t> is a feasible solution to the primal problem and    </a:t>
            </a:r>
            <a:r>
              <a:rPr lang="en-US" altLang="en-US" i="1" smtClean="0"/>
              <a:t>i</a:t>
            </a:r>
            <a:r>
              <a:rPr lang="en-US" altLang="en-US" smtClean="0"/>
              <a:t> = 1, 2, 3, …, </a:t>
            </a:r>
            <a:r>
              <a:rPr lang="en-US" altLang="en-US" i="1" smtClean="0"/>
              <a:t>m</a:t>
            </a:r>
            <a:r>
              <a:rPr lang="en-US" altLang="en-US" smtClean="0"/>
              <a:t> is a feasible solution to the dual problem, then </a:t>
            </a:r>
          </a:p>
          <a:p>
            <a:endParaRPr lang="en-US" altLang="en-US" smtClean="0"/>
          </a:p>
        </p:txBody>
      </p:sp>
      <p:graphicFrame>
        <p:nvGraphicFramePr>
          <p:cNvPr id="19460" name="Object 2"/>
          <p:cNvGraphicFramePr>
            <a:graphicFrameLocks noChangeAspect="1"/>
          </p:cNvGraphicFramePr>
          <p:nvPr/>
        </p:nvGraphicFramePr>
        <p:xfrm>
          <a:off x="1062038" y="1752600"/>
          <a:ext cx="309562" cy="450850"/>
        </p:xfrm>
        <a:graphic>
          <a:graphicData uri="http://schemas.openxmlformats.org/presentationml/2006/ole">
            <mc:AlternateContent xmlns:mc="http://schemas.openxmlformats.org/markup-compatibility/2006">
              <mc:Choice xmlns:v="urn:schemas-microsoft-com:vml" Requires="v">
                <p:oleObj spid="_x0000_s19481" name="Equation" r:id="rId3" imgW="163875" imgH="238323" progId="Equation.DSMT4">
                  <p:embed/>
                </p:oleObj>
              </mc:Choice>
              <mc:Fallback>
                <p:oleObj name="Equation" r:id="rId3" imgW="163875" imgH="238323"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8" y="1752600"/>
                        <a:ext cx="309562"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3"/>
          <p:cNvGraphicFramePr>
            <a:graphicFrameLocks noChangeAspect="1"/>
          </p:cNvGraphicFramePr>
          <p:nvPr/>
        </p:nvGraphicFramePr>
        <p:xfrm>
          <a:off x="3735388" y="2122488"/>
          <a:ext cx="303212" cy="468312"/>
        </p:xfrm>
        <a:graphic>
          <a:graphicData uri="http://schemas.openxmlformats.org/presentationml/2006/ole">
            <mc:AlternateContent xmlns:mc="http://schemas.openxmlformats.org/markup-compatibility/2006">
              <mc:Choice xmlns:v="urn:schemas-microsoft-com:vml" Requires="v">
                <p:oleObj spid="_x0000_s19482" name="Equation" r:id="rId5" imgW="149828" imgH="230774" progId="Equation.DSMT4">
                  <p:embed/>
                </p:oleObj>
              </mc:Choice>
              <mc:Fallback>
                <p:oleObj name="Equation" r:id="rId5" imgW="149828" imgH="230774"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5388" y="2122488"/>
                        <a:ext cx="303212"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2" name="Object 4"/>
          <p:cNvGraphicFramePr>
            <a:graphicFrameLocks noChangeAspect="1"/>
          </p:cNvGraphicFramePr>
          <p:nvPr/>
        </p:nvGraphicFramePr>
        <p:xfrm>
          <a:off x="3505200" y="2895600"/>
          <a:ext cx="1741488" cy="762000"/>
        </p:xfrm>
        <a:graphic>
          <a:graphicData uri="http://schemas.openxmlformats.org/presentationml/2006/ole">
            <mc:AlternateContent xmlns:mc="http://schemas.openxmlformats.org/markup-compatibility/2006">
              <mc:Choice xmlns:v="urn:schemas-microsoft-com:vml" Requires="v">
                <p:oleObj spid="_x0000_s19483" name="Equation" r:id="rId7" imgW="1016385" imgH="443935" progId="Equation.DSMT4">
                  <p:embed/>
                </p:oleObj>
              </mc:Choice>
              <mc:Fallback>
                <p:oleObj name="Equation" r:id="rId7" imgW="1016385" imgH="443935"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2895600"/>
                        <a:ext cx="17414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0"/>
            <a:ext cx="7772400" cy="1143000"/>
          </a:xfrm>
        </p:spPr>
        <p:txBody>
          <a:bodyPr/>
          <a:lstStyle/>
          <a:p>
            <a:r>
              <a:rPr lang="en-US" altLang="en-US" smtClean="0"/>
              <a:t>Weak Duality</a:t>
            </a:r>
          </a:p>
        </p:txBody>
      </p:sp>
      <p:pic>
        <p:nvPicPr>
          <p:cNvPr id="2048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046163"/>
            <a:ext cx="8245475"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85800" y="0"/>
            <a:ext cx="7772400" cy="1143000"/>
          </a:xfrm>
        </p:spPr>
        <p:txBody>
          <a:bodyPr/>
          <a:lstStyle/>
          <a:p>
            <a:r>
              <a:rPr lang="en-US" altLang="en-US" smtClean="0"/>
              <a:t>Weak Duality</a:t>
            </a:r>
          </a:p>
        </p:txBody>
      </p:sp>
      <p:pic>
        <p:nvPicPr>
          <p:cNvPr id="2150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219200"/>
            <a:ext cx="8356600"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2531" name="Content Placeholder 2"/>
          <p:cNvSpPr>
            <a:spLocks noGrp="1"/>
          </p:cNvSpPr>
          <p:nvPr>
            <p:ph sz="quarter" idx="1"/>
          </p:nvPr>
        </p:nvSpPr>
        <p:spPr>
          <a:xfrm>
            <a:off x="304800" y="1524000"/>
            <a:ext cx="8534400" cy="4708525"/>
          </a:xfrm>
        </p:spPr>
        <p:txBody>
          <a:bodyPr/>
          <a:lstStyle/>
          <a:p>
            <a:pPr eaLnBrk="1" hangingPunct="1"/>
            <a:r>
              <a:rPr lang="en-US" altLang="en-US" sz="2000" dirty="0" smtClean="0"/>
              <a:t>Optimality Property</a:t>
            </a:r>
          </a:p>
          <a:p>
            <a:pPr lvl="1" eaLnBrk="1" hangingPunct="1"/>
            <a:r>
              <a:rPr lang="en-US" altLang="en-US" sz="1600" dirty="0" smtClean="0"/>
              <a:t>If </a:t>
            </a:r>
            <a:r>
              <a:rPr lang="el-GR" altLang="en-US" sz="1600" i="1" dirty="0" smtClean="0"/>
              <a:t>χ</a:t>
            </a:r>
            <a:r>
              <a:rPr lang="en-US" altLang="en-US" sz="1600" baseline="-25000" dirty="0" smtClean="0"/>
              <a:t>j</a:t>
            </a:r>
            <a:r>
              <a:rPr lang="en-US" altLang="en-US" sz="1600" dirty="0" smtClean="0"/>
              <a:t>, j = 1, 2...n is a feasible solution to the primal problem and </a:t>
            </a:r>
            <a:r>
              <a:rPr lang="en-US" altLang="en-US" sz="1600" dirty="0" err="1" smtClean="0"/>
              <a:t>ỳ</a:t>
            </a:r>
            <a:r>
              <a:rPr lang="en-US" altLang="en-US" sz="1600" baseline="-25000" dirty="0" err="1" smtClean="0"/>
              <a:t>i</a:t>
            </a:r>
            <a:r>
              <a:rPr lang="en-US" altLang="en-US" sz="1600" baseline="-25000" dirty="0" smtClean="0"/>
              <a:t> </a:t>
            </a:r>
            <a:r>
              <a:rPr lang="en-US" altLang="en-US" sz="1600" dirty="0" smtClean="0"/>
              <a:t>1, i = 1, 2,…m is a feasible solution to the dual problem and </a:t>
            </a:r>
          </a:p>
          <a:p>
            <a:pPr lvl="1" eaLnBrk="1" hangingPunct="1">
              <a:buFont typeface="Wingdings 3" panose="05040102010807070707" pitchFamily="18" charset="2"/>
              <a:buNone/>
            </a:pPr>
            <a:r>
              <a:rPr lang="en-US" altLang="en-US" sz="1600" dirty="0" smtClean="0"/>
              <a:t>					∑</a:t>
            </a:r>
            <a:r>
              <a:rPr lang="en-US" altLang="en-US" sz="1600" dirty="0" err="1" smtClean="0"/>
              <a:t>c</a:t>
            </a:r>
            <a:r>
              <a:rPr lang="en-US" altLang="en-US" sz="1600" baseline="-25000" dirty="0" err="1" smtClean="0"/>
              <a:t>j</a:t>
            </a:r>
            <a:r>
              <a:rPr lang="en-US" altLang="en-US" sz="1600" dirty="0" smtClean="0"/>
              <a:t> </a:t>
            </a:r>
            <a:r>
              <a:rPr lang="el-GR" altLang="en-US" sz="1600" i="1" dirty="0" smtClean="0"/>
              <a:t>χ</a:t>
            </a:r>
            <a:r>
              <a:rPr lang="en-US" altLang="en-US" sz="1600" baseline="-25000" dirty="0" smtClean="0"/>
              <a:t>j </a:t>
            </a:r>
            <a:r>
              <a:rPr lang="en-US" altLang="en-US" sz="1600" dirty="0" smtClean="0"/>
              <a:t> = ∑</a:t>
            </a:r>
            <a:r>
              <a:rPr lang="en-US" altLang="en-US" sz="1600" baseline="-25000" dirty="0" smtClean="0"/>
              <a:t> </a:t>
            </a:r>
            <a:r>
              <a:rPr lang="en-US" altLang="en-US" sz="1600" dirty="0" smtClean="0"/>
              <a:t>b</a:t>
            </a:r>
            <a:r>
              <a:rPr lang="en-US" altLang="en-US" sz="1600" baseline="-25000" dirty="0" smtClean="0"/>
              <a:t>i</a:t>
            </a:r>
            <a:r>
              <a:rPr lang="en-US" altLang="en-US" sz="1600" dirty="0" smtClean="0"/>
              <a:t> </a:t>
            </a:r>
            <a:r>
              <a:rPr lang="en-US" altLang="en-US" sz="1600" dirty="0" err="1" smtClean="0"/>
              <a:t>ỳ</a:t>
            </a:r>
            <a:r>
              <a:rPr lang="en-US" altLang="en-US" sz="1600" baseline="-25000" dirty="0" err="1" smtClean="0"/>
              <a:t>i</a:t>
            </a:r>
            <a:r>
              <a:rPr lang="en-US" altLang="en-US" sz="1600" baseline="-25000" dirty="0" smtClean="0"/>
              <a:t> </a:t>
            </a:r>
          </a:p>
          <a:p>
            <a:pPr lvl="1" eaLnBrk="1" hangingPunct="1">
              <a:buFont typeface="Wingdings 3" panose="05040102010807070707" pitchFamily="18" charset="2"/>
              <a:buNone/>
            </a:pPr>
            <a:r>
              <a:rPr lang="en-US" altLang="en-US" sz="1600" dirty="0" smtClean="0"/>
              <a:t>then </a:t>
            </a:r>
            <a:r>
              <a:rPr lang="en-US" altLang="en-US" sz="1600" baseline="-25000" dirty="0" smtClean="0"/>
              <a:t> </a:t>
            </a:r>
            <a:r>
              <a:rPr lang="el-GR" altLang="en-US" sz="1600" i="1" dirty="0" smtClean="0"/>
              <a:t>χ</a:t>
            </a:r>
            <a:r>
              <a:rPr lang="en-US" altLang="en-US" sz="1600" baseline="-25000" dirty="0" smtClean="0"/>
              <a:t>j</a:t>
            </a:r>
            <a:r>
              <a:rPr lang="en-US" altLang="en-US" sz="1600" dirty="0" smtClean="0"/>
              <a:t>, j = 1, 2...n  is an optimal solution to the primal problem and </a:t>
            </a:r>
            <a:r>
              <a:rPr lang="en-US" altLang="en-US" sz="1600" dirty="0" err="1" smtClean="0"/>
              <a:t>ỳ</a:t>
            </a:r>
            <a:r>
              <a:rPr lang="en-US" altLang="en-US" sz="1600" baseline="-25000" dirty="0" err="1" smtClean="0"/>
              <a:t>i</a:t>
            </a:r>
            <a:r>
              <a:rPr lang="en-US" altLang="en-US" sz="1600" baseline="-25000" dirty="0" smtClean="0"/>
              <a:t> </a:t>
            </a:r>
            <a:r>
              <a:rPr lang="en-US" altLang="en-US" sz="1600" dirty="0" smtClean="0"/>
              <a:t>1, i = 1, 2,…m  is an optimal solution to the dual problem.</a:t>
            </a:r>
          </a:p>
          <a:p>
            <a:pPr eaLnBrk="1" hangingPunct="1"/>
            <a:endParaRPr lang="en-US" altLang="en-US" sz="2000" dirty="0" smtClean="0"/>
          </a:p>
          <a:p>
            <a:pPr eaLnBrk="1" hangingPunct="1"/>
            <a:r>
              <a:rPr lang="en-US" altLang="en-US" sz="2000" dirty="0" err="1" smtClean="0"/>
              <a:t>Unboundness</a:t>
            </a:r>
            <a:r>
              <a:rPr lang="en-US" altLang="en-US" sz="2000" dirty="0" smtClean="0"/>
              <a:t> Property</a:t>
            </a:r>
          </a:p>
          <a:p>
            <a:pPr lvl="1" eaLnBrk="1" hangingPunct="1"/>
            <a:r>
              <a:rPr lang="en-US" altLang="en-US" sz="1600" dirty="0" smtClean="0"/>
              <a:t>If the primal (dual) problem has an unbounded solution, then the dual (primal) problem is infeasible.</a:t>
            </a:r>
          </a:p>
          <a:p>
            <a:pPr lvl="1" eaLnBrk="1" hangingPunct="1"/>
            <a:r>
              <a:rPr lang="en-US" altLang="en-US" sz="1600" dirty="0" smtClean="0"/>
              <a:t>This follow directly from the Weak Duality Property. For any feasible solution to the primal (assuming maximization), the  dual must provide an upper bound on the primal objective function, which would contradict the unboundedness.</a:t>
            </a:r>
          </a:p>
          <a:p>
            <a:pPr lvl="1" eaLnBrk="1" hangingPunct="1"/>
            <a:endParaRPr lang="en-US" altLang="en-US" sz="16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arn(inVertical)">
                                      <p:cBhvr>
                                        <p:cTn id="7" dur="500"/>
                                        <p:tgtEl>
                                          <p:spTgt spid="22531">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2531">
                                            <p:txEl>
                                              <p:pRg st="1" end="1"/>
                                            </p:txEl>
                                          </p:spTgt>
                                        </p:tgtEl>
                                        <p:attrNameLst>
                                          <p:attrName>style.visibility</p:attrName>
                                        </p:attrNameLst>
                                      </p:cBhvr>
                                      <p:to>
                                        <p:strVal val="visible"/>
                                      </p:to>
                                    </p:set>
                                    <p:animEffect transition="in" filter="barn(inVertical)">
                                      <p:cBhvr>
                                        <p:cTn id="10" dur="500"/>
                                        <p:tgtEl>
                                          <p:spTgt spid="22531">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2531">
                                            <p:txEl>
                                              <p:pRg st="2" end="2"/>
                                            </p:txEl>
                                          </p:spTgt>
                                        </p:tgtEl>
                                        <p:attrNameLst>
                                          <p:attrName>style.visibility</p:attrName>
                                        </p:attrNameLst>
                                      </p:cBhvr>
                                      <p:to>
                                        <p:strVal val="visible"/>
                                      </p:to>
                                    </p:set>
                                    <p:animEffect transition="in" filter="barn(inVertical)">
                                      <p:cBhvr>
                                        <p:cTn id="13" dur="500"/>
                                        <p:tgtEl>
                                          <p:spTgt spid="22531">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2531">
                                            <p:txEl>
                                              <p:pRg st="3" end="3"/>
                                            </p:txEl>
                                          </p:spTgt>
                                        </p:tgtEl>
                                        <p:attrNameLst>
                                          <p:attrName>style.visibility</p:attrName>
                                        </p:attrNameLst>
                                      </p:cBhvr>
                                      <p:to>
                                        <p:strVal val="visible"/>
                                      </p:to>
                                    </p:set>
                                    <p:animEffect transition="in" filter="barn(inVertical)">
                                      <p:cBhvr>
                                        <p:cTn id="16" dur="500"/>
                                        <p:tgtEl>
                                          <p:spTgt spid="2253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2531">
                                            <p:txEl>
                                              <p:pRg st="5" end="5"/>
                                            </p:txEl>
                                          </p:spTgt>
                                        </p:tgtEl>
                                        <p:attrNameLst>
                                          <p:attrName>style.visibility</p:attrName>
                                        </p:attrNameLst>
                                      </p:cBhvr>
                                      <p:to>
                                        <p:strVal val="visible"/>
                                      </p:to>
                                    </p:set>
                                    <p:animEffect transition="in" filter="barn(inVertical)">
                                      <p:cBhvr>
                                        <p:cTn id="21" dur="500"/>
                                        <p:tgtEl>
                                          <p:spTgt spid="22531">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2531">
                                            <p:txEl>
                                              <p:pRg st="6" end="6"/>
                                            </p:txEl>
                                          </p:spTgt>
                                        </p:tgtEl>
                                        <p:attrNameLst>
                                          <p:attrName>style.visibility</p:attrName>
                                        </p:attrNameLst>
                                      </p:cBhvr>
                                      <p:to>
                                        <p:strVal val="visible"/>
                                      </p:to>
                                    </p:set>
                                    <p:animEffect transition="in" filter="barn(inVertical)">
                                      <p:cBhvr>
                                        <p:cTn id="24" dur="500"/>
                                        <p:tgtEl>
                                          <p:spTgt spid="22531">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2531">
                                            <p:txEl>
                                              <p:pRg st="7" end="7"/>
                                            </p:txEl>
                                          </p:spTgt>
                                        </p:tgtEl>
                                        <p:attrNameLst>
                                          <p:attrName>style.visibility</p:attrName>
                                        </p:attrNameLst>
                                      </p:cBhvr>
                                      <p:to>
                                        <p:strVal val="visible"/>
                                      </p:to>
                                    </p:set>
                                    <p:animEffect transition="in" filter="barn(inVertical)">
                                      <p:cBhvr>
                                        <p:cTn id="27"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3555" name="Content Placeholder 2"/>
          <p:cNvSpPr>
            <a:spLocks noGrp="1"/>
          </p:cNvSpPr>
          <p:nvPr>
            <p:ph sz="quarter" idx="1"/>
          </p:nvPr>
        </p:nvSpPr>
        <p:spPr>
          <a:xfrm>
            <a:off x="304800" y="1295400"/>
            <a:ext cx="8534400" cy="4937125"/>
          </a:xfrm>
        </p:spPr>
        <p:txBody>
          <a:bodyPr/>
          <a:lstStyle/>
          <a:p>
            <a:pPr eaLnBrk="1" hangingPunct="1"/>
            <a:r>
              <a:rPr lang="en-US" altLang="en-US" sz="2000" dirty="0" smtClean="0"/>
              <a:t>Strong Duality Property</a:t>
            </a:r>
          </a:p>
          <a:p>
            <a:pPr lvl="1" eaLnBrk="1" hangingPunct="1"/>
            <a:r>
              <a:rPr lang="en-US" altLang="en-US" sz="1600" dirty="0" smtClean="0"/>
              <a:t>If the primal (dual) problem has a finite optimal solution, then so does the dual (primal) problem and these two values are equal.  That is,           where</a:t>
            </a:r>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r>
              <a:rPr lang="en-US" altLang="en-US" sz="1600" dirty="0" smtClean="0"/>
              <a:t>Adding slacks to the primal maximization problem yields</a:t>
            </a:r>
          </a:p>
          <a:p>
            <a:pPr lvl="1" eaLnBrk="1" hangingPunct="1"/>
            <a:endParaRPr lang="en-US" altLang="en-US" sz="1600" dirty="0" smtClean="0"/>
          </a:p>
        </p:txBody>
      </p:sp>
      <p:graphicFrame>
        <p:nvGraphicFramePr>
          <p:cNvPr id="23556" name="Object 4"/>
          <p:cNvGraphicFramePr>
            <a:graphicFrameLocks noChangeAspect="1"/>
          </p:cNvGraphicFramePr>
          <p:nvPr/>
        </p:nvGraphicFramePr>
        <p:xfrm>
          <a:off x="1981200" y="2362200"/>
          <a:ext cx="1987550" cy="1524000"/>
        </p:xfrm>
        <a:graphic>
          <a:graphicData uri="http://schemas.openxmlformats.org/presentationml/2006/ole">
            <mc:AlternateContent xmlns:mc="http://schemas.openxmlformats.org/markup-compatibility/2006">
              <mc:Choice xmlns:v="urn:schemas-microsoft-com:vml" Requires="v">
                <p:oleObj spid="_x0000_s23592" name="Equation" r:id="rId3" imgW="1524000" imgH="1168400" progId="Equation.3">
                  <p:embed/>
                </p:oleObj>
              </mc:Choice>
              <mc:Fallback>
                <p:oleObj name="Equation" r:id="rId3" imgW="1524000" imgH="1168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362200"/>
                        <a:ext cx="19875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5"/>
          <p:cNvGraphicFramePr>
            <a:graphicFrameLocks noChangeAspect="1"/>
          </p:cNvGraphicFramePr>
          <p:nvPr/>
        </p:nvGraphicFramePr>
        <p:xfrm>
          <a:off x="5715000" y="2438400"/>
          <a:ext cx="1911350" cy="1374775"/>
        </p:xfrm>
        <a:graphic>
          <a:graphicData uri="http://schemas.openxmlformats.org/presentationml/2006/ole">
            <mc:AlternateContent xmlns:mc="http://schemas.openxmlformats.org/markup-compatibility/2006">
              <mc:Choice xmlns:v="urn:schemas-microsoft-com:vml" Requires="v">
                <p:oleObj spid="_x0000_s23593" name="Equation" r:id="rId5" imgW="1536700" imgH="1104900" progId="Equation.3">
                  <p:embed/>
                </p:oleObj>
              </mc:Choice>
              <mc:Fallback>
                <p:oleObj name="Equation" r:id="rId5" imgW="1536700" imgH="11049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438400"/>
                        <a:ext cx="191135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8" name="Object 6"/>
          <p:cNvGraphicFramePr>
            <a:graphicFrameLocks noChangeAspect="1"/>
          </p:cNvGraphicFramePr>
          <p:nvPr/>
        </p:nvGraphicFramePr>
        <p:xfrm>
          <a:off x="6477000" y="1905000"/>
          <a:ext cx="355600" cy="304800"/>
        </p:xfrm>
        <a:graphic>
          <a:graphicData uri="http://schemas.openxmlformats.org/presentationml/2006/ole">
            <mc:AlternateContent xmlns:mc="http://schemas.openxmlformats.org/markup-compatibility/2006">
              <mc:Choice xmlns:v="urn:schemas-microsoft-com:vml" Requires="v">
                <p:oleObj spid="_x0000_s23594" name="Equation" r:id="rId7" imgW="355138" imgH="177569" progId="Equation.3">
                  <p:embed/>
                </p:oleObj>
              </mc:Choice>
              <mc:Fallback>
                <p:oleObj name="Equation" r:id="rId7" imgW="355138" imgH="177569"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0" y="1905000"/>
                        <a:ext cx="35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9" name="Object 7"/>
          <p:cNvGraphicFramePr>
            <a:graphicFrameLocks noChangeAspect="1"/>
          </p:cNvGraphicFramePr>
          <p:nvPr/>
        </p:nvGraphicFramePr>
        <p:xfrm>
          <a:off x="2663825" y="4876800"/>
          <a:ext cx="2451100" cy="1524000"/>
        </p:xfrm>
        <a:graphic>
          <a:graphicData uri="http://schemas.openxmlformats.org/presentationml/2006/ole">
            <mc:AlternateContent xmlns:mc="http://schemas.openxmlformats.org/markup-compatibility/2006">
              <mc:Choice xmlns:v="urn:schemas-microsoft-com:vml" Requires="v">
                <p:oleObj spid="_x0000_s23595" name="Equation" r:id="rId9" imgW="1879600" imgH="1168400" progId="Equation.3">
                  <p:embed/>
                </p:oleObj>
              </mc:Choice>
              <mc:Fallback>
                <p:oleObj name="Equation" r:id="rId9" imgW="1879600" imgH="11684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3825" y="4876800"/>
                        <a:ext cx="24511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barn(inVertical)">
                                      <p:cBhvr>
                                        <p:cTn id="7" dur="500"/>
                                        <p:tgtEl>
                                          <p:spTgt spid="23557"/>
                                        </p:tgtEl>
                                      </p:cBhvr>
                                    </p:animEffect>
                                  </p:childTnLst>
                                </p:cTn>
                              </p:par>
                              <p:par>
                                <p:cTn id="8" presetID="16" presetClass="entr" presetSubtype="21" fill="hold" nodeType="withEffect">
                                  <p:stCondLst>
                                    <p:cond delay="0"/>
                                  </p:stCondLst>
                                  <p:childTnLst>
                                    <p:set>
                                      <p:cBhvr>
                                        <p:cTn id="9" dur="1" fill="hold">
                                          <p:stCondLst>
                                            <p:cond delay="0"/>
                                          </p:stCondLst>
                                        </p:cTn>
                                        <p:tgtEl>
                                          <p:spTgt spid="23556"/>
                                        </p:tgtEl>
                                        <p:attrNameLst>
                                          <p:attrName>style.visibility</p:attrName>
                                        </p:attrNameLst>
                                      </p:cBhvr>
                                      <p:to>
                                        <p:strVal val="visible"/>
                                      </p:to>
                                    </p:set>
                                    <p:animEffect transition="in" filter="barn(inVertical)">
                                      <p:cBhvr>
                                        <p:cTn id="10" dur="500"/>
                                        <p:tgtEl>
                                          <p:spTgt spid="2355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3555">
                                            <p:txEl>
                                              <p:pRg st="9" end="9"/>
                                            </p:txEl>
                                          </p:spTgt>
                                        </p:tgtEl>
                                        <p:attrNameLst>
                                          <p:attrName>style.visibility</p:attrName>
                                        </p:attrNameLst>
                                      </p:cBhvr>
                                      <p:to>
                                        <p:strVal val="visible"/>
                                      </p:to>
                                    </p:set>
                                    <p:animEffect transition="in" filter="barn(inVertical)">
                                      <p:cBhvr>
                                        <p:cTn id="15" dur="500"/>
                                        <p:tgtEl>
                                          <p:spTgt spid="23555">
                                            <p:txEl>
                                              <p:pRg st="9" end="9"/>
                                            </p:txEl>
                                          </p:spTgt>
                                        </p:tgtEl>
                                      </p:cBhvr>
                                    </p:animEffect>
                                  </p:childTnLst>
                                </p:cTn>
                              </p:par>
                            </p:childTnLst>
                          </p:cTn>
                        </p:par>
                        <p:par>
                          <p:cTn id="16" fill="hold">
                            <p:stCondLst>
                              <p:cond delay="500"/>
                            </p:stCondLst>
                            <p:childTnLst>
                              <p:par>
                                <p:cTn id="17" presetID="16" presetClass="entr" presetSubtype="21" fill="hold" nodeType="afterEffect">
                                  <p:stCondLst>
                                    <p:cond delay="0"/>
                                  </p:stCondLst>
                                  <p:childTnLst>
                                    <p:set>
                                      <p:cBhvr>
                                        <p:cTn id="18" dur="1" fill="hold">
                                          <p:stCondLst>
                                            <p:cond delay="0"/>
                                          </p:stCondLst>
                                        </p:cTn>
                                        <p:tgtEl>
                                          <p:spTgt spid="23559"/>
                                        </p:tgtEl>
                                        <p:attrNameLst>
                                          <p:attrName>style.visibility</p:attrName>
                                        </p:attrNameLst>
                                      </p:cBhvr>
                                      <p:to>
                                        <p:strVal val="visible"/>
                                      </p:to>
                                    </p:set>
                                    <p:animEffect transition="in" filter="barn(inVertical)">
                                      <p:cBhvr>
                                        <p:cTn id="19" dur="500"/>
                                        <p:tgtEl>
                                          <p:spTgt spid="2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4579"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Strong Duality Property</a:t>
            </a:r>
          </a:p>
          <a:p>
            <a:pPr lvl="1" eaLnBrk="1" hangingPunct="1"/>
            <a:r>
              <a:rPr lang="en-US" altLang="en-US" sz="1600" dirty="0" smtClean="0"/>
              <a:t>For some optimal solution      , j = 1, 2,,…n let the associated shadow prices be      i = 1, 2, …m.</a:t>
            </a:r>
          </a:p>
          <a:p>
            <a:pPr lvl="1" eaLnBrk="1" hangingPunct="1"/>
            <a:r>
              <a:rPr lang="en-US" altLang="en-US" sz="1600" dirty="0" smtClean="0"/>
              <a:t>Recall that                      .  This also holds for the objective function                 .</a:t>
            </a:r>
          </a:p>
          <a:p>
            <a:pPr lvl="1" eaLnBrk="1" hangingPunct="1"/>
            <a:r>
              <a:rPr lang="en-US" altLang="en-US" sz="1600" dirty="0" smtClean="0"/>
              <a:t>To maintain an optimal solution,</a:t>
            </a:r>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r>
              <a:rPr lang="en-US" altLang="en-US" sz="1600" dirty="0" smtClean="0"/>
              <a:t>For a decision variable</a:t>
            </a:r>
          </a:p>
          <a:p>
            <a:pPr lvl="1" eaLnBrk="1" hangingPunct="1">
              <a:buFont typeface="Wingdings 3" panose="05040102010807070707" pitchFamily="18" charset="2"/>
              <a:buNone/>
            </a:pPr>
            <a:r>
              <a:rPr lang="en-US" altLang="en-US" sz="1600" dirty="0" smtClean="0"/>
              <a:t>		</a:t>
            </a:r>
            <a:r>
              <a:rPr lang="en-US" altLang="en-US" sz="1600" u="sng" dirty="0" smtClean="0"/>
              <a:t>C </a:t>
            </a:r>
            <a:r>
              <a:rPr lang="en-US" altLang="en-US" sz="1600" baseline="-25000" dirty="0" smtClean="0"/>
              <a:t>BV </a:t>
            </a:r>
            <a:r>
              <a:rPr lang="en-US" altLang="en-US" sz="1600" dirty="0" smtClean="0"/>
              <a:t>B</a:t>
            </a:r>
            <a:r>
              <a:rPr lang="en-US" altLang="en-US" sz="1600" baseline="30000" dirty="0" smtClean="0"/>
              <a:t>-1</a:t>
            </a:r>
            <a:r>
              <a:rPr lang="en-US" altLang="en-US" sz="1600" dirty="0" smtClean="0"/>
              <a:t>a</a:t>
            </a:r>
            <a:r>
              <a:rPr lang="en-US" altLang="en-US" sz="1600" baseline="-25000" dirty="0" smtClean="0"/>
              <a:t>i,j</a:t>
            </a:r>
            <a:r>
              <a:rPr lang="en-US" altLang="en-US" sz="1600" dirty="0" smtClean="0"/>
              <a:t>-c</a:t>
            </a:r>
            <a:r>
              <a:rPr lang="en-US" altLang="en-US" sz="1600" baseline="-25000" dirty="0" smtClean="0"/>
              <a:t>j </a:t>
            </a:r>
            <a:r>
              <a:rPr lang="en-US" altLang="en-US" sz="1600" dirty="0" smtClean="0"/>
              <a:t>≥ 0 (text tableau)	or    </a:t>
            </a:r>
            <a:r>
              <a:rPr lang="en-US" altLang="en-US" sz="1600" dirty="0" err="1" smtClean="0"/>
              <a:t>c</a:t>
            </a:r>
            <a:r>
              <a:rPr lang="en-US" altLang="en-US" sz="1600" baseline="-25000" dirty="0" err="1" smtClean="0"/>
              <a:t>j</a:t>
            </a:r>
            <a:r>
              <a:rPr lang="en-US" altLang="en-US" sz="1600" baseline="-25000" dirty="0" smtClean="0"/>
              <a:t> </a:t>
            </a:r>
            <a:r>
              <a:rPr lang="en-US" altLang="en-US" sz="1600" dirty="0" smtClean="0"/>
              <a:t>– </a:t>
            </a:r>
            <a:r>
              <a:rPr lang="en-US" altLang="en-US" sz="1600" dirty="0" err="1" smtClean="0"/>
              <a:t>z</a:t>
            </a:r>
            <a:r>
              <a:rPr lang="en-US" altLang="en-US" sz="1600" baseline="-25000" dirty="0" err="1" smtClean="0"/>
              <a:t>j</a:t>
            </a:r>
            <a:r>
              <a:rPr lang="en-US" altLang="en-US" sz="1600" dirty="0" smtClean="0"/>
              <a:t> ≤ 0 (classic tableau) j = 1, 2, …,n</a:t>
            </a:r>
          </a:p>
          <a:p>
            <a:pPr lvl="1" eaLnBrk="1" hangingPunct="1"/>
            <a:r>
              <a:rPr lang="en-US" altLang="en-US" sz="1600" dirty="0" smtClean="0"/>
              <a:t>For a slack variable</a:t>
            </a:r>
          </a:p>
          <a:p>
            <a:pPr lvl="1" eaLnBrk="1" hangingPunct="1">
              <a:buFont typeface="Wingdings 3" panose="05040102010807070707" pitchFamily="18" charset="2"/>
              <a:buNone/>
            </a:pPr>
            <a:r>
              <a:rPr lang="en-US" altLang="en-US" sz="1600" dirty="0" smtClean="0"/>
              <a:t>		</a:t>
            </a:r>
            <a:r>
              <a:rPr lang="en-US" altLang="en-US" sz="1600" u="sng" dirty="0" smtClean="0"/>
              <a:t>C </a:t>
            </a:r>
            <a:r>
              <a:rPr lang="en-US" altLang="en-US" sz="1600" baseline="-25000" dirty="0" smtClean="0"/>
              <a:t>BV </a:t>
            </a:r>
            <a:r>
              <a:rPr lang="en-US" altLang="en-US" sz="1600" dirty="0" smtClean="0"/>
              <a:t>B</a:t>
            </a:r>
            <a:r>
              <a:rPr lang="en-US" altLang="en-US" sz="1600" baseline="30000" dirty="0" smtClean="0"/>
              <a:t>-1</a:t>
            </a:r>
            <a:r>
              <a:rPr lang="en-US" altLang="en-US" sz="1600" dirty="0" smtClean="0"/>
              <a:t>a</a:t>
            </a:r>
            <a:r>
              <a:rPr lang="en-US" altLang="en-US" sz="1600" baseline="-25000" dirty="0" smtClean="0"/>
              <a:t>i,j</a:t>
            </a:r>
            <a:r>
              <a:rPr lang="en-US" altLang="en-US" sz="1600" dirty="0" smtClean="0"/>
              <a:t>-c</a:t>
            </a:r>
            <a:r>
              <a:rPr lang="en-US" altLang="en-US" sz="1600" baseline="-25000" dirty="0" smtClean="0"/>
              <a:t>j </a:t>
            </a:r>
            <a:r>
              <a:rPr lang="en-US" altLang="en-US" sz="1600" dirty="0" smtClean="0"/>
              <a:t>≥ 0 (text tableau)	or    </a:t>
            </a:r>
            <a:r>
              <a:rPr lang="en-US" altLang="en-US" sz="1600" dirty="0" err="1" smtClean="0"/>
              <a:t>c</a:t>
            </a:r>
            <a:r>
              <a:rPr lang="en-US" altLang="en-US" sz="1600" baseline="-25000" dirty="0" err="1" smtClean="0"/>
              <a:t>j</a:t>
            </a:r>
            <a:r>
              <a:rPr lang="en-US" altLang="en-US" sz="1600" baseline="-25000" dirty="0" smtClean="0"/>
              <a:t> </a:t>
            </a:r>
            <a:r>
              <a:rPr lang="en-US" altLang="en-US" sz="1600" dirty="0" smtClean="0"/>
              <a:t>– </a:t>
            </a:r>
            <a:r>
              <a:rPr lang="en-US" altLang="en-US" sz="1600" dirty="0" err="1" smtClean="0"/>
              <a:t>z</a:t>
            </a:r>
            <a:r>
              <a:rPr lang="en-US" altLang="en-US" sz="1600" baseline="-25000" dirty="0" err="1" smtClean="0"/>
              <a:t>j</a:t>
            </a:r>
            <a:r>
              <a:rPr lang="en-US" altLang="en-US" sz="1600" dirty="0" smtClean="0"/>
              <a:t> ≤ 0 (classic tableau) j = n+1, n+2, …,</a:t>
            </a:r>
            <a:r>
              <a:rPr lang="en-US" altLang="en-US" sz="1600" dirty="0" err="1" smtClean="0"/>
              <a:t>n+m</a:t>
            </a:r>
            <a:endParaRPr lang="en-US" altLang="en-US" sz="1600" dirty="0" smtClean="0"/>
          </a:p>
          <a:p>
            <a:pPr lvl="1" eaLnBrk="1" hangingPunct="1"/>
            <a:r>
              <a:rPr lang="en-US" altLang="en-US" sz="1600" dirty="0" smtClean="0"/>
              <a:t>But for a slack variable </a:t>
            </a:r>
            <a:r>
              <a:rPr lang="en-US" altLang="en-US" sz="1600" dirty="0" err="1" smtClean="0"/>
              <a:t>c</a:t>
            </a:r>
            <a:r>
              <a:rPr lang="en-US" altLang="en-US" sz="1600" baseline="-25000" dirty="0" err="1" smtClean="0"/>
              <a:t>j</a:t>
            </a:r>
            <a:r>
              <a:rPr lang="en-US" altLang="en-US" sz="1600" baseline="-25000" dirty="0" smtClean="0"/>
              <a:t> </a:t>
            </a:r>
            <a:r>
              <a:rPr lang="en-US" altLang="en-US" sz="1600" dirty="0" smtClean="0"/>
              <a:t>is 0 and </a:t>
            </a:r>
            <a:r>
              <a:rPr lang="en-US" altLang="en-US" sz="1600" u="sng" dirty="0" smtClean="0"/>
              <a:t>C </a:t>
            </a:r>
            <a:r>
              <a:rPr lang="en-US" altLang="en-US" sz="1600" baseline="-25000" dirty="0" smtClean="0"/>
              <a:t>BV </a:t>
            </a:r>
            <a:r>
              <a:rPr lang="en-US" altLang="en-US" sz="1600" dirty="0" smtClean="0"/>
              <a:t>B</a:t>
            </a:r>
            <a:r>
              <a:rPr lang="en-US" altLang="en-US" sz="1600" baseline="30000" dirty="0" smtClean="0"/>
              <a:t>-1</a:t>
            </a:r>
            <a:r>
              <a:rPr lang="en-US" altLang="en-US" sz="1600" dirty="0" smtClean="0"/>
              <a:t>a</a:t>
            </a:r>
            <a:r>
              <a:rPr lang="en-US" altLang="en-US" sz="1600" baseline="-25000" dirty="0" smtClean="0"/>
              <a:t>i,j</a:t>
            </a:r>
            <a:r>
              <a:rPr lang="en-US" altLang="en-US" sz="1600" dirty="0" smtClean="0"/>
              <a:t>-c</a:t>
            </a:r>
            <a:r>
              <a:rPr lang="en-US" altLang="en-US" sz="1600" baseline="-25000" dirty="0" smtClean="0"/>
              <a:t>j </a:t>
            </a:r>
            <a:r>
              <a:rPr lang="en-US" altLang="en-US" sz="1600" dirty="0" smtClean="0"/>
              <a:t>=     for j = </a:t>
            </a:r>
            <a:r>
              <a:rPr lang="en-US" altLang="en-US" sz="1600" dirty="0" err="1" smtClean="0"/>
              <a:t>n+i</a:t>
            </a:r>
            <a:r>
              <a:rPr lang="en-US" altLang="en-US" sz="1600" dirty="0" smtClean="0"/>
              <a:t> </a:t>
            </a:r>
          </a:p>
          <a:p>
            <a:pPr lvl="1" eaLnBrk="1" hangingPunct="1"/>
            <a:endParaRPr lang="en-US" altLang="en-US" sz="1600" dirty="0" smtClean="0"/>
          </a:p>
        </p:txBody>
      </p:sp>
      <p:graphicFrame>
        <p:nvGraphicFramePr>
          <p:cNvPr id="24580" name="Object 6"/>
          <p:cNvGraphicFramePr>
            <a:graphicFrameLocks noChangeAspect="1"/>
          </p:cNvGraphicFramePr>
          <p:nvPr/>
        </p:nvGraphicFramePr>
        <p:xfrm>
          <a:off x="3581400" y="1519238"/>
          <a:ext cx="228600" cy="309562"/>
        </p:xfrm>
        <a:graphic>
          <a:graphicData uri="http://schemas.openxmlformats.org/presentationml/2006/ole">
            <mc:AlternateContent xmlns:mc="http://schemas.openxmlformats.org/markup-compatibility/2006">
              <mc:Choice xmlns:v="urn:schemas-microsoft-com:vml" Requires="v">
                <p:oleObj spid="_x0000_s24636" name="Equation" r:id="rId3" imgW="177646" imgH="241091" progId="Equation.3">
                  <p:embed/>
                </p:oleObj>
              </mc:Choice>
              <mc:Fallback>
                <p:oleObj name="Equation" r:id="rId3" imgW="177646" imgH="241091"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519238"/>
                        <a:ext cx="22860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1" name="Object 7"/>
          <p:cNvGraphicFramePr>
            <a:graphicFrameLocks noChangeAspect="1"/>
          </p:cNvGraphicFramePr>
          <p:nvPr/>
        </p:nvGraphicFramePr>
        <p:xfrm>
          <a:off x="5486400" y="4659313"/>
          <a:ext cx="211138" cy="293687"/>
        </p:xfrm>
        <a:graphic>
          <a:graphicData uri="http://schemas.openxmlformats.org/presentationml/2006/ole">
            <mc:AlternateContent xmlns:mc="http://schemas.openxmlformats.org/markup-compatibility/2006">
              <mc:Choice xmlns:v="urn:schemas-microsoft-com:vml" Requires="v">
                <p:oleObj spid="_x0000_s24637" name="Equation" r:id="rId5" imgW="165028" imgH="228501" progId="Equation.3">
                  <p:embed/>
                </p:oleObj>
              </mc:Choice>
              <mc:Fallback>
                <p:oleObj name="Equation" r:id="rId5" imgW="165028" imgH="228501"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4659313"/>
                        <a:ext cx="21113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2" name="Object 8"/>
          <p:cNvGraphicFramePr>
            <a:graphicFrameLocks noChangeAspect="1"/>
          </p:cNvGraphicFramePr>
          <p:nvPr>
            <p:extLst>
              <p:ext uri="{D42A27DB-BD31-4B8C-83A1-F6EECF244321}">
                <p14:modId xmlns:p14="http://schemas.microsoft.com/office/powerpoint/2010/main" val="3240398015"/>
              </p:ext>
            </p:extLst>
          </p:nvPr>
        </p:nvGraphicFramePr>
        <p:xfrm>
          <a:off x="2257425" y="1864640"/>
          <a:ext cx="1123950" cy="596900"/>
        </p:xfrm>
        <a:graphic>
          <a:graphicData uri="http://schemas.openxmlformats.org/presentationml/2006/ole">
            <mc:AlternateContent xmlns:mc="http://schemas.openxmlformats.org/markup-compatibility/2006">
              <mc:Choice xmlns:v="urn:schemas-microsoft-com:vml" Requires="v">
                <p:oleObj spid="_x0000_s24638" name="Equation" r:id="rId7" imgW="812447" imgH="431613" progId="Equation.3">
                  <p:embed/>
                </p:oleObj>
              </mc:Choice>
              <mc:Fallback>
                <p:oleObj name="Equation" r:id="rId7" imgW="812447" imgH="431613"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7425" y="1864640"/>
                        <a:ext cx="112395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3" name="Object 10"/>
          <p:cNvGraphicFramePr>
            <a:graphicFrameLocks noChangeAspect="1"/>
          </p:cNvGraphicFramePr>
          <p:nvPr>
            <p:extLst>
              <p:ext uri="{D42A27DB-BD31-4B8C-83A1-F6EECF244321}">
                <p14:modId xmlns:p14="http://schemas.microsoft.com/office/powerpoint/2010/main" val="4173219043"/>
              </p:ext>
            </p:extLst>
          </p:nvPr>
        </p:nvGraphicFramePr>
        <p:xfrm>
          <a:off x="7162800" y="1903386"/>
          <a:ext cx="931862" cy="596900"/>
        </p:xfrm>
        <a:graphic>
          <a:graphicData uri="http://schemas.openxmlformats.org/presentationml/2006/ole">
            <mc:AlternateContent xmlns:mc="http://schemas.openxmlformats.org/markup-compatibility/2006">
              <mc:Choice xmlns:v="urn:schemas-microsoft-com:vml" Requires="v">
                <p:oleObj spid="_x0000_s24639" name="Equation" r:id="rId9" imgW="672808" imgH="431613" progId="Equation.3">
                  <p:embed/>
                </p:oleObj>
              </mc:Choice>
              <mc:Fallback>
                <p:oleObj name="Equation" r:id="rId9" imgW="672808" imgH="431613"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2800" y="1903386"/>
                        <a:ext cx="93186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4" name="Object 11"/>
          <p:cNvGraphicFramePr>
            <a:graphicFrameLocks noChangeAspect="1"/>
          </p:cNvGraphicFramePr>
          <p:nvPr>
            <p:extLst>
              <p:ext uri="{D42A27DB-BD31-4B8C-83A1-F6EECF244321}">
                <p14:modId xmlns:p14="http://schemas.microsoft.com/office/powerpoint/2010/main" val="3925712096"/>
              </p:ext>
            </p:extLst>
          </p:nvPr>
        </p:nvGraphicFramePr>
        <p:xfrm>
          <a:off x="3419583" y="2461540"/>
          <a:ext cx="2073275" cy="990600"/>
        </p:xfrm>
        <a:graphic>
          <a:graphicData uri="http://schemas.openxmlformats.org/presentationml/2006/ole">
            <mc:AlternateContent xmlns:mc="http://schemas.openxmlformats.org/markup-compatibility/2006">
              <mc:Choice xmlns:v="urn:schemas-microsoft-com:vml" Requires="v">
                <p:oleObj spid="_x0000_s24640" name="Equation" r:id="rId11" imgW="1435100" imgH="685800" progId="Equation.3">
                  <p:embed/>
                </p:oleObj>
              </mc:Choice>
              <mc:Fallback>
                <p:oleObj name="Equation" r:id="rId11" imgW="1435100" imgH="6858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583" y="2461540"/>
                        <a:ext cx="20732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5" name="Object 14"/>
          <p:cNvGraphicFramePr>
            <a:graphicFrameLocks noChangeAspect="1"/>
          </p:cNvGraphicFramePr>
          <p:nvPr/>
        </p:nvGraphicFramePr>
        <p:xfrm>
          <a:off x="8305800" y="1524000"/>
          <a:ext cx="211138" cy="293688"/>
        </p:xfrm>
        <a:graphic>
          <a:graphicData uri="http://schemas.openxmlformats.org/presentationml/2006/ole">
            <mc:AlternateContent xmlns:mc="http://schemas.openxmlformats.org/markup-compatibility/2006">
              <mc:Choice xmlns:v="urn:schemas-microsoft-com:vml" Requires="v">
                <p:oleObj spid="_x0000_s24641" name="Equation" r:id="rId13" imgW="165028" imgH="228501" progId="Equation.3">
                  <p:embed/>
                </p:oleObj>
              </mc:Choice>
              <mc:Fallback>
                <p:oleObj name="Equation" r:id="rId13" imgW="165028" imgH="228501"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5800" y="1524000"/>
                        <a:ext cx="2111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86" name="Object 15"/>
          <p:cNvGraphicFramePr>
            <a:graphicFrameLocks noChangeAspect="1"/>
          </p:cNvGraphicFramePr>
          <p:nvPr>
            <p:extLst>
              <p:ext uri="{D42A27DB-BD31-4B8C-83A1-F6EECF244321}">
                <p14:modId xmlns:p14="http://schemas.microsoft.com/office/powerpoint/2010/main" val="1421207658"/>
              </p:ext>
            </p:extLst>
          </p:nvPr>
        </p:nvGraphicFramePr>
        <p:xfrm>
          <a:off x="2833687" y="4953000"/>
          <a:ext cx="2424113" cy="1825625"/>
        </p:xfrm>
        <a:graphic>
          <a:graphicData uri="http://schemas.openxmlformats.org/presentationml/2006/ole">
            <mc:AlternateContent xmlns:mc="http://schemas.openxmlformats.org/markup-compatibility/2006">
              <mc:Choice xmlns:v="urn:schemas-microsoft-com:vml" Requires="v">
                <p:oleObj spid="_x0000_s24642" name="Equation" r:id="rId15" imgW="1752600" imgH="1320800" progId="Equation.3">
                  <p:embed/>
                </p:oleObj>
              </mc:Choice>
              <mc:Fallback>
                <p:oleObj name="Equation" r:id="rId15" imgW="1752600" imgH="132080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3687" y="4953000"/>
                        <a:ext cx="2424113"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animEffect transition="in" filter="barn(inVertical)">
                                      <p:cBhvr>
                                        <p:cTn id="7" dur="500"/>
                                        <p:tgtEl>
                                          <p:spTgt spid="24579">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4582"/>
                                        </p:tgtEl>
                                        <p:attrNameLst>
                                          <p:attrName>style.visibility</p:attrName>
                                        </p:attrNameLst>
                                      </p:cBhvr>
                                      <p:to>
                                        <p:strVal val="visible"/>
                                      </p:to>
                                    </p:set>
                                    <p:animEffect transition="in" filter="barn(inVertical)">
                                      <p:cBhvr>
                                        <p:cTn id="10" dur="500"/>
                                        <p:tgtEl>
                                          <p:spTgt spid="24582"/>
                                        </p:tgtEl>
                                      </p:cBhvr>
                                    </p:animEffect>
                                  </p:childTnLst>
                                </p:cTn>
                              </p:par>
                              <p:par>
                                <p:cTn id="11" presetID="16" presetClass="entr" presetSubtype="21" fill="hold" nodeType="withEffect">
                                  <p:stCondLst>
                                    <p:cond delay="0"/>
                                  </p:stCondLst>
                                  <p:childTnLst>
                                    <p:set>
                                      <p:cBhvr>
                                        <p:cTn id="12" dur="1" fill="hold">
                                          <p:stCondLst>
                                            <p:cond delay="0"/>
                                          </p:stCondLst>
                                        </p:cTn>
                                        <p:tgtEl>
                                          <p:spTgt spid="24583"/>
                                        </p:tgtEl>
                                        <p:attrNameLst>
                                          <p:attrName>style.visibility</p:attrName>
                                        </p:attrNameLst>
                                      </p:cBhvr>
                                      <p:to>
                                        <p:strVal val="visible"/>
                                      </p:to>
                                    </p:set>
                                    <p:animEffect transition="in" filter="barn(inVertical)">
                                      <p:cBhvr>
                                        <p:cTn id="13" dur="500"/>
                                        <p:tgtEl>
                                          <p:spTgt spid="2458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579">
                                            <p:txEl>
                                              <p:pRg st="3" end="3"/>
                                            </p:txEl>
                                          </p:spTgt>
                                        </p:tgtEl>
                                        <p:attrNameLst>
                                          <p:attrName>style.visibility</p:attrName>
                                        </p:attrNameLst>
                                      </p:cBhvr>
                                      <p:to>
                                        <p:strVal val="visible"/>
                                      </p:to>
                                    </p:set>
                                    <p:animEffect transition="in" filter="barn(inVertical)">
                                      <p:cBhvr>
                                        <p:cTn id="18" dur="500"/>
                                        <p:tgtEl>
                                          <p:spTgt spid="24579">
                                            <p:txEl>
                                              <p:pRg st="3" end="3"/>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24584"/>
                                        </p:tgtEl>
                                        <p:attrNameLst>
                                          <p:attrName>style.visibility</p:attrName>
                                        </p:attrNameLst>
                                      </p:cBhvr>
                                      <p:to>
                                        <p:strVal val="visible"/>
                                      </p:to>
                                    </p:set>
                                    <p:animEffect transition="in" filter="barn(inVertical)">
                                      <p:cBhvr>
                                        <p:cTn id="21" dur="500"/>
                                        <p:tgtEl>
                                          <p:spTgt spid="2458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4579">
                                            <p:txEl>
                                              <p:pRg st="7" end="7"/>
                                            </p:txEl>
                                          </p:spTgt>
                                        </p:tgtEl>
                                        <p:attrNameLst>
                                          <p:attrName>style.visibility</p:attrName>
                                        </p:attrNameLst>
                                      </p:cBhvr>
                                      <p:to>
                                        <p:strVal val="visible"/>
                                      </p:to>
                                    </p:set>
                                    <p:animEffect transition="in" filter="barn(inVertical)">
                                      <p:cBhvr>
                                        <p:cTn id="26" dur="500"/>
                                        <p:tgtEl>
                                          <p:spTgt spid="24579">
                                            <p:txEl>
                                              <p:pRg st="7" end="7"/>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24579">
                                            <p:txEl>
                                              <p:pRg st="8" end="8"/>
                                            </p:txEl>
                                          </p:spTgt>
                                        </p:tgtEl>
                                        <p:attrNameLst>
                                          <p:attrName>style.visibility</p:attrName>
                                        </p:attrNameLst>
                                      </p:cBhvr>
                                      <p:to>
                                        <p:strVal val="visible"/>
                                      </p:to>
                                    </p:set>
                                    <p:animEffect transition="in" filter="barn(inVertical)">
                                      <p:cBhvr>
                                        <p:cTn id="29" dur="500"/>
                                        <p:tgtEl>
                                          <p:spTgt spid="24579">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24579">
                                            <p:txEl>
                                              <p:pRg st="9" end="9"/>
                                            </p:txEl>
                                          </p:spTgt>
                                        </p:tgtEl>
                                        <p:attrNameLst>
                                          <p:attrName>style.visibility</p:attrName>
                                        </p:attrNameLst>
                                      </p:cBhvr>
                                      <p:to>
                                        <p:strVal val="visible"/>
                                      </p:to>
                                    </p:set>
                                    <p:animEffect transition="in" filter="barn(inVertical)">
                                      <p:cBhvr>
                                        <p:cTn id="34" dur="500"/>
                                        <p:tgtEl>
                                          <p:spTgt spid="24579">
                                            <p:txEl>
                                              <p:pRg st="9" end="9"/>
                                            </p:txEl>
                                          </p:spTgt>
                                        </p:tgtEl>
                                      </p:cBhvr>
                                    </p:animEffect>
                                  </p:childTnLst>
                                </p:cTn>
                              </p:par>
                              <p:par>
                                <p:cTn id="35" presetID="16" presetClass="entr" presetSubtype="21" fill="hold" nodeType="withEffect">
                                  <p:stCondLst>
                                    <p:cond delay="0"/>
                                  </p:stCondLst>
                                  <p:childTnLst>
                                    <p:set>
                                      <p:cBhvr>
                                        <p:cTn id="36" dur="1" fill="hold">
                                          <p:stCondLst>
                                            <p:cond delay="0"/>
                                          </p:stCondLst>
                                        </p:cTn>
                                        <p:tgtEl>
                                          <p:spTgt spid="24579">
                                            <p:txEl>
                                              <p:pRg st="10" end="10"/>
                                            </p:txEl>
                                          </p:spTgt>
                                        </p:tgtEl>
                                        <p:attrNameLst>
                                          <p:attrName>style.visibility</p:attrName>
                                        </p:attrNameLst>
                                      </p:cBhvr>
                                      <p:to>
                                        <p:strVal val="visible"/>
                                      </p:to>
                                    </p:set>
                                    <p:animEffect transition="in" filter="barn(inVertical)">
                                      <p:cBhvr>
                                        <p:cTn id="37" dur="500"/>
                                        <p:tgtEl>
                                          <p:spTgt spid="24579">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4579">
                                            <p:txEl>
                                              <p:pRg st="11" end="11"/>
                                            </p:txEl>
                                          </p:spTgt>
                                        </p:tgtEl>
                                        <p:attrNameLst>
                                          <p:attrName>style.visibility</p:attrName>
                                        </p:attrNameLst>
                                      </p:cBhvr>
                                      <p:to>
                                        <p:strVal val="visible"/>
                                      </p:to>
                                    </p:set>
                                    <p:animEffect transition="in" filter="barn(inVertical)">
                                      <p:cBhvr>
                                        <p:cTn id="42" dur="500"/>
                                        <p:tgtEl>
                                          <p:spTgt spid="24579">
                                            <p:txEl>
                                              <p:pRg st="11" end="11"/>
                                            </p:txEl>
                                          </p:spTgt>
                                        </p:tgtEl>
                                      </p:cBhvr>
                                    </p:animEffect>
                                  </p:childTnLst>
                                </p:cTn>
                              </p:par>
                            </p:childTnLst>
                          </p:cTn>
                        </p:par>
                        <p:par>
                          <p:cTn id="43" fill="hold">
                            <p:stCondLst>
                              <p:cond delay="500"/>
                            </p:stCondLst>
                            <p:childTnLst>
                              <p:par>
                                <p:cTn id="44" presetID="16" presetClass="entr" presetSubtype="21" fill="hold" nodeType="afterEffect">
                                  <p:stCondLst>
                                    <p:cond delay="1000"/>
                                  </p:stCondLst>
                                  <p:childTnLst>
                                    <p:set>
                                      <p:cBhvr>
                                        <p:cTn id="45" dur="1" fill="hold">
                                          <p:stCondLst>
                                            <p:cond delay="0"/>
                                          </p:stCondLst>
                                        </p:cTn>
                                        <p:tgtEl>
                                          <p:spTgt spid="24586"/>
                                        </p:tgtEl>
                                        <p:attrNameLst>
                                          <p:attrName>style.visibility</p:attrName>
                                        </p:attrNameLst>
                                      </p:cBhvr>
                                      <p:to>
                                        <p:strVal val="visible"/>
                                      </p:to>
                                    </p:set>
                                    <p:animEffect transition="in" filter="barn(inVertical)">
                                      <p:cBhvr>
                                        <p:cTn id="46" dur="500"/>
                                        <p:tgtEl>
                                          <p:spTgt spid="24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5603"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Strong Duality Property</a:t>
            </a:r>
          </a:p>
          <a:p>
            <a:pPr lvl="1" eaLnBrk="1" hangingPunct="1"/>
            <a:r>
              <a:rPr lang="en-US" altLang="en-US" sz="1600" dirty="0" smtClean="0"/>
              <a:t>Decision variables</a:t>
            </a:r>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r>
              <a:rPr lang="en-US" altLang="en-US" sz="1600" dirty="0" smtClean="0"/>
              <a:t>Slacks</a:t>
            </a:r>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endParaRPr lang="en-US" altLang="en-US" sz="1600" dirty="0" smtClean="0"/>
          </a:p>
          <a:p>
            <a:pPr lvl="1" eaLnBrk="1" hangingPunct="1"/>
            <a:r>
              <a:rPr lang="en-US" altLang="en-US" sz="1600" dirty="0" smtClean="0"/>
              <a:t>We know for an optimal solution                    and                . Therefore,</a:t>
            </a:r>
          </a:p>
        </p:txBody>
      </p:sp>
      <p:graphicFrame>
        <p:nvGraphicFramePr>
          <p:cNvPr id="25604" name="Object 15"/>
          <p:cNvGraphicFramePr>
            <a:graphicFrameLocks noChangeAspect="1"/>
          </p:cNvGraphicFramePr>
          <p:nvPr/>
        </p:nvGraphicFramePr>
        <p:xfrm>
          <a:off x="2819400" y="1524000"/>
          <a:ext cx="2424113" cy="1825625"/>
        </p:xfrm>
        <a:graphic>
          <a:graphicData uri="http://schemas.openxmlformats.org/presentationml/2006/ole">
            <mc:AlternateContent xmlns:mc="http://schemas.openxmlformats.org/markup-compatibility/2006">
              <mc:Choice xmlns:v="urn:schemas-microsoft-com:vml" Requires="v">
                <p:oleObj spid="_x0000_s25644" name="Equation" r:id="rId3" imgW="1752600" imgH="1320800" progId="Equation.3">
                  <p:embed/>
                </p:oleObj>
              </mc:Choice>
              <mc:Fallback>
                <p:oleObj name="Equation" r:id="rId3" imgW="1752600" imgH="132080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524000"/>
                        <a:ext cx="2424113"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5" name="Object 9"/>
          <p:cNvGraphicFramePr>
            <a:graphicFrameLocks noChangeAspect="1"/>
          </p:cNvGraphicFramePr>
          <p:nvPr/>
        </p:nvGraphicFramePr>
        <p:xfrm>
          <a:off x="2743200" y="3657600"/>
          <a:ext cx="3390900" cy="1143000"/>
        </p:xfrm>
        <a:graphic>
          <a:graphicData uri="http://schemas.openxmlformats.org/presentationml/2006/ole">
            <mc:AlternateContent xmlns:mc="http://schemas.openxmlformats.org/markup-compatibility/2006">
              <mc:Choice xmlns:v="urn:schemas-microsoft-com:vml" Requires="v">
                <p:oleObj spid="_x0000_s25645" name="Equation" r:id="rId5" imgW="2032000" imgH="685800" progId="Equation.3">
                  <p:embed/>
                </p:oleObj>
              </mc:Choice>
              <mc:Fallback>
                <p:oleObj name="Equation" r:id="rId5" imgW="2032000" imgH="685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657600"/>
                        <a:ext cx="3390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6" name="Object 10"/>
          <p:cNvGraphicFramePr>
            <a:graphicFrameLocks noChangeAspect="1"/>
          </p:cNvGraphicFramePr>
          <p:nvPr/>
        </p:nvGraphicFramePr>
        <p:xfrm>
          <a:off x="4114800" y="4953000"/>
          <a:ext cx="895350" cy="549275"/>
        </p:xfrm>
        <a:graphic>
          <a:graphicData uri="http://schemas.openxmlformats.org/presentationml/2006/ole">
            <mc:AlternateContent xmlns:mc="http://schemas.openxmlformats.org/markup-compatibility/2006">
              <mc:Choice xmlns:v="urn:schemas-microsoft-com:vml" Requires="v">
                <p:oleObj spid="_x0000_s25646" name="Equation" r:id="rId7" imgW="723586" imgH="444307" progId="Equation.3">
                  <p:embed/>
                </p:oleObj>
              </mc:Choice>
              <mc:Fallback>
                <p:oleObj name="Equation" r:id="rId7" imgW="723586" imgH="444307"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4953000"/>
                        <a:ext cx="895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Object 11"/>
          <p:cNvGraphicFramePr>
            <a:graphicFrameLocks noChangeAspect="1"/>
          </p:cNvGraphicFramePr>
          <p:nvPr/>
        </p:nvGraphicFramePr>
        <p:xfrm>
          <a:off x="5562600" y="4953000"/>
          <a:ext cx="847725" cy="533400"/>
        </p:xfrm>
        <a:graphic>
          <a:graphicData uri="http://schemas.openxmlformats.org/presentationml/2006/ole">
            <mc:AlternateContent xmlns:mc="http://schemas.openxmlformats.org/markup-compatibility/2006">
              <mc:Choice xmlns:v="urn:schemas-microsoft-com:vml" Requires="v">
                <p:oleObj spid="_x0000_s25647" name="Equation" r:id="rId9" imgW="685800" imgH="431800" progId="Equation.3">
                  <p:embed/>
                </p:oleObj>
              </mc:Choice>
              <mc:Fallback>
                <p:oleObj name="Equation" r:id="rId9" imgW="685800" imgH="4318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4953000"/>
                        <a:ext cx="8477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8" name="Object 13"/>
          <p:cNvGraphicFramePr>
            <a:graphicFrameLocks noChangeAspect="1"/>
          </p:cNvGraphicFramePr>
          <p:nvPr/>
        </p:nvGraphicFramePr>
        <p:xfrm>
          <a:off x="3581400" y="5638800"/>
          <a:ext cx="2000250" cy="685800"/>
        </p:xfrm>
        <a:graphic>
          <a:graphicData uri="http://schemas.openxmlformats.org/presentationml/2006/ole">
            <mc:AlternateContent xmlns:mc="http://schemas.openxmlformats.org/markup-compatibility/2006">
              <mc:Choice xmlns:v="urn:schemas-microsoft-com:vml" Requires="v">
                <p:oleObj spid="_x0000_s25648" name="Equation" r:id="rId11" imgW="1294838" imgH="444307" progId="Equation.3">
                  <p:embed/>
                </p:oleObj>
              </mc:Choice>
              <mc:Fallback>
                <p:oleObj name="Equation" r:id="rId11" imgW="1294838" imgH="444307"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5638800"/>
                        <a:ext cx="2000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Effect transition="in" filter="barn(inVertical)">
                                      <p:cBhvr>
                                        <p:cTn id="7" dur="500"/>
                                        <p:tgtEl>
                                          <p:spTgt spid="25603">
                                            <p:txEl>
                                              <p:pRg st="1" end="1"/>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5604"/>
                                        </p:tgtEl>
                                        <p:attrNameLst>
                                          <p:attrName>style.visibility</p:attrName>
                                        </p:attrNameLst>
                                      </p:cBhvr>
                                      <p:to>
                                        <p:strVal val="visible"/>
                                      </p:to>
                                    </p:set>
                                    <p:animEffect transition="in" filter="barn(inVertical)">
                                      <p:cBhvr>
                                        <p:cTn id="11" dur="500"/>
                                        <p:tgtEl>
                                          <p:spTgt spid="2560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5603">
                                            <p:txEl>
                                              <p:pRg st="8" end="8"/>
                                            </p:txEl>
                                          </p:spTgt>
                                        </p:tgtEl>
                                        <p:attrNameLst>
                                          <p:attrName>style.visibility</p:attrName>
                                        </p:attrNameLst>
                                      </p:cBhvr>
                                      <p:to>
                                        <p:strVal val="visible"/>
                                      </p:to>
                                    </p:set>
                                    <p:animEffect transition="in" filter="barn(inVertical)">
                                      <p:cBhvr>
                                        <p:cTn id="16" dur="500"/>
                                        <p:tgtEl>
                                          <p:spTgt spid="25603">
                                            <p:txEl>
                                              <p:pRg st="8" end="8"/>
                                            </p:txEl>
                                          </p:spTgt>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25605"/>
                                        </p:tgtEl>
                                        <p:attrNameLst>
                                          <p:attrName>style.visibility</p:attrName>
                                        </p:attrNameLst>
                                      </p:cBhvr>
                                      <p:to>
                                        <p:strVal val="visible"/>
                                      </p:to>
                                    </p:set>
                                    <p:animEffect transition="in" filter="barn(inVertical)">
                                      <p:cBhvr>
                                        <p:cTn id="20" dur="500"/>
                                        <p:tgtEl>
                                          <p:spTgt spid="2560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5603">
                                            <p:txEl>
                                              <p:pRg st="13" end="13"/>
                                            </p:txEl>
                                          </p:spTgt>
                                        </p:tgtEl>
                                        <p:attrNameLst>
                                          <p:attrName>style.visibility</p:attrName>
                                        </p:attrNameLst>
                                      </p:cBhvr>
                                      <p:to>
                                        <p:strVal val="visible"/>
                                      </p:to>
                                    </p:set>
                                    <p:animEffect transition="in" filter="barn(inVertical)">
                                      <p:cBhvr>
                                        <p:cTn id="25" dur="500"/>
                                        <p:tgtEl>
                                          <p:spTgt spid="25603">
                                            <p:txEl>
                                              <p:pRg st="13" end="13"/>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barn(inVertical)">
                                      <p:cBhvr>
                                        <p:cTn id="28" dur="500"/>
                                        <p:tgtEl>
                                          <p:spTgt spid="25606"/>
                                        </p:tgtEl>
                                      </p:cBhvr>
                                    </p:animEffect>
                                  </p:childTnLst>
                                </p:cTn>
                              </p:par>
                              <p:par>
                                <p:cTn id="29" presetID="16" presetClass="entr" presetSubtype="21" fill="hold" nodeType="withEffect">
                                  <p:stCondLst>
                                    <p:cond delay="0"/>
                                  </p:stCondLst>
                                  <p:childTnLst>
                                    <p:set>
                                      <p:cBhvr>
                                        <p:cTn id="30" dur="1" fill="hold">
                                          <p:stCondLst>
                                            <p:cond delay="0"/>
                                          </p:stCondLst>
                                        </p:cTn>
                                        <p:tgtEl>
                                          <p:spTgt spid="25607"/>
                                        </p:tgtEl>
                                        <p:attrNameLst>
                                          <p:attrName>style.visibility</p:attrName>
                                        </p:attrNameLst>
                                      </p:cBhvr>
                                      <p:to>
                                        <p:strVal val="visible"/>
                                      </p:to>
                                    </p:set>
                                    <p:animEffect transition="in" filter="barn(inVertical)">
                                      <p:cBhvr>
                                        <p:cTn id="31" dur="500"/>
                                        <p:tgtEl>
                                          <p:spTgt spid="25607"/>
                                        </p:tgtEl>
                                      </p:cBhvr>
                                    </p:animEffect>
                                  </p:childTnLst>
                                </p:cTn>
                              </p:par>
                            </p:childTnLst>
                          </p:cTn>
                        </p:par>
                        <p:par>
                          <p:cTn id="32" fill="hold">
                            <p:stCondLst>
                              <p:cond delay="500"/>
                            </p:stCondLst>
                            <p:childTnLst>
                              <p:par>
                                <p:cTn id="33" presetID="16" presetClass="entr" presetSubtype="21" fill="hold" nodeType="afterEffect">
                                  <p:stCondLst>
                                    <p:cond delay="500"/>
                                  </p:stCondLst>
                                  <p:childTnLst>
                                    <p:set>
                                      <p:cBhvr>
                                        <p:cTn id="34" dur="1" fill="hold">
                                          <p:stCondLst>
                                            <p:cond delay="0"/>
                                          </p:stCondLst>
                                        </p:cTn>
                                        <p:tgtEl>
                                          <p:spTgt spid="25608"/>
                                        </p:tgtEl>
                                        <p:attrNameLst>
                                          <p:attrName>style.visibility</p:attrName>
                                        </p:attrNameLst>
                                      </p:cBhvr>
                                      <p:to>
                                        <p:strVal val="visible"/>
                                      </p:to>
                                    </p:set>
                                    <p:animEffect transition="in" filter="barn(inVertical)">
                                      <p:cBhvr>
                                        <p:cTn id="35" dur="500"/>
                                        <p:tgtEl>
                                          <p:spTgt spid="25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8195" name="Content Placeholder 2"/>
          <p:cNvSpPr>
            <a:spLocks noGrp="1"/>
          </p:cNvSpPr>
          <p:nvPr>
            <p:ph sz="quarter" idx="1"/>
          </p:nvPr>
        </p:nvSpPr>
        <p:spPr>
          <a:xfrm>
            <a:off x="457200" y="1219200"/>
            <a:ext cx="8229600" cy="4937125"/>
          </a:xfrm>
        </p:spPr>
        <p:txBody>
          <a:bodyPr/>
          <a:lstStyle/>
          <a:p>
            <a:pPr eaLnBrk="1" hangingPunct="1"/>
            <a:r>
              <a:rPr lang="en-US" altLang="en-US" smtClean="0"/>
              <a:t>Consider the production of 5 products on 3 machines</a:t>
            </a:r>
          </a:p>
          <a:p>
            <a:pPr eaLnBrk="1" hangingPunct="1"/>
            <a:endParaRPr lang="en-US" altLang="en-US" smtClean="0"/>
          </a:p>
        </p:txBody>
      </p:sp>
      <p:graphicFrame>
        <p:nvGraphicFramePr>
          <p:cNvPr id="4" name="Table 3"/>
          <p:cNvGraphicFramePr>
            <a:graphicFrameLocks noGrp="1"/>
          </p:cNvGraphicFramePr>
          <p:nvPr/>
        </p:nvGraphicFramePr>
        <p:xfrm>
          <a:off x="228600" y="2057400"/>
          <a:ext cx="8534400" cy="4192588"/>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855663">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Products</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defRPr sz="2200">
                          <a:solidFill>
                            <a:schemeClr val="tx1"/>
                          </a:solidFill>
                          <a:latin typeface="Arial" charset="0"/>
                        </a:defRPr>
                      </a:lvl1pPr>
                      <a:lvl2pPr marL="742950" indent="-285750" eaLnBrk="0" hangingPunct="0">
                        <a:spcBef>
                          <a:spcPct val="20000"/>
                        </a:spcBef>
                        <a:defRPr sz="2000">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(time in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just"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hours) </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Available </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727075">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3</a:t>
                      </a:r>
                    </a:p>
                  </a:txBody>
                  <a:tcPr horzOverflow="overflow">
                    <a:lnL>
                      <a:noFill/>
                    </a:lnL>
                    <a:lnR>
                      <a:noFill/>
                    </a:lnR>
                    <a:lnT>
                      <a:noFill/>
                    </a:lnT>
                    <a:lnB>
                      <a:noFill/>
                    </a:lnB>
                    <a:lnTlToBr>
                      <a:noFill/>
                    </a:lnTlToBr>
                    <a:lnBlToTr>
                      <a:noFill/>
                    </a:lnBlToTr>
                    <a:noFill/>
                  </a:tcPr>
                </a:tc>
                <a:tc>
                  <a:txBody>
                    <a:bodyPr/>
                    <a:lstStyle>
                      <a:lvl1pPr eaLnBrk="0" hangingPunct="0">
                        <a:spcBef>
                          <a:spcPct val="20000"/>
                        </a:spcBef>
                        <a:defRPr sz="2200">
                          <a:solidFill>
                            <a:schemeClr val="tx1"/>
                          </a:solidFill>
                          <a:latin typeface="Arial" charset="0"/>
                        </a:defRPr>
                      </a:lvl1pPr>
                      <a:lvl2pPr marL="742950" indent="-285750" eaLnBrk="0" hangingPunct="0">
                        <a:spcBef>
                          <a:spcPct val="20000"/>
                        </a:spcBef>
                        <a:defRPr sz="2000">
                          <a:solidFill>
                            <a:schemeClr val="tx1"/>
                          </a:solidFill>
                          <a:latin typeface="Arial" charset="0"/>
                        </a:defRPr>
                      </a:lvl2pPr>
                      <a:lvl3pPr marL="1143000" indent="-228600" eaLnBrk="0" hangingPunct="0">
                        <a:spcBef>
                          <a:spcPct val="20000"/>
                        </a:spcBef>
                        <a:defRPr sz="1600">
                          <a:solidFill>
                            <a:schemeClr val="tx1"/>
                          </a:solidFill>
                          <a:latin typeface="Arial" charset="0"/>
                        </a:defRPr>
                      </a:lvl3pPr>
                      <a:lvl4pPr marL="1600200" indent="-228600" eaLnBrk="0" hangingPunct="0">
                        <a:spcBef>
                          <a:spcPct val="20000"/>
                        </a:spcBef>
                        <a:defRPr sz="1600">
                          <a:solidFill>
                            <a:schemeClr val="tx1"/>
                          </a:solidFill>
                          <a:latin typeface="Arial" charset="0"/>
                        </a:defRPr>
                      </a:lvl4pPr>
                      <a:lvl5pPr marL="2057400" indent="-228600" eaLnBrk="0" hangingPunct="0">
                        <a:spcBef>
                          <a:spcPct val="20000"/>
                        </a:spcBef>
                        <a:defRPr sz="1600">
                          <a:solidFill>
                            <a:schemeClr val="tx1"/>
                          </a:solidFill>
                          <a:latin typeface="Arial" charset="0"/>
                        </a:defRPr>
                      </a:lvl5pPr>
                      <a:lvl6pPr marL="2514600" indent="-228600" eaLnBrk="0" fontAlgn="base" hangingPunct="0">
                        <a:spcBef>
                          <a:spcPct val="20000"/>
                        </a:spcBef>
                        <a:spcAft>
                          <a:spcPct val="0"/>
                        </a:spcAft>
                        <a:defRPr sz="1600">
                          <a:solidFill>
                            <a:schemeClr val="tx1"/>
                          </a:solidFill>
                          <a:latin typeface="Arial" charset="0"/>
                        </a:defRPr>
                      </a:lvl6pPr>
                      <a:lvl7pPr marL="2971800" indent="-228600" eaLnBrk="0" fontAlgn="base" hangingPunct="0">
                        <a:spcBef>
                          <a:spcPct val="20000"/>
                        </a:spcBef>
                        <a:spcAft>
                          <a:spcPct val="0"/>
                        </a:spcAft>
                        <a:defRPr sz="1600">
                          <a:solidFill>
                            <a:schemeClr val="tx1"/>
                          </a:solidFill>
                          <a:latin typeface="Arial" charset="0"/>
                        </a:defRPr>
                      </a:lvl7pPr>
                      <a:lvl8pPr marL="3429000" indent="-228600" eaLnBrk="0" fontAlgn="base" hangingPunct="0">
                        <a:spcBef>
                          <a:spcPct val="20000"/>
                        </a:spcBef>
                        <a:spcAft>
                          <a:spcPct val="0"/>
                        </a:spcAft>
                        <a:defRPr sz="1600">
                          <a:solidFill>
                            <a:schemeClr val="tx1"/>
                          </a:solidFill>
                          <a:latin typeface="Arial" charset="0"/>
                        </a:defRPr>
                      </a:lvl8pPr>
                      <a:lvl9pPr marL="3886200" indent="-228600" eaLnBrk="0" fontAlgn="base" hangingPunct="0">
                        <a:spcBef>
                          <a:spcPct val="20000"/>
                        </a:spcBef>
                        <a:spcAft>
                          <a:spcPct val="0"/>
                        </a:spcAft>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4</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5</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Capacity (hours)</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727075">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Machine 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3</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5</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8</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7</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60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727075">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Machine 2</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6</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0</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10</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60</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27075">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Machine 3</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3</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5</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8</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45</a:t>
                      </a: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28625">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l"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Profit</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30</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20</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21</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32</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cs typeface="Arial" charset="0"/>
                        </a:rPr>
                        <a:t>25</a:t>
                      </a:r>
                    </a:p>
                  </a:txBody>
                  <a:tcPr horzOverflow="overflow">
                    <a:lnL>
                      <a:noFill/>
                    </a:lnL>
                    <a:lnR>
                      <a:noFill/>
                    </a:lnR>
                    <a:lnT>
                      <a:noFill/>
                    </a:lnT>
                    <a:lnB>
                      <a:noFill/>
                    </a:lnB>
                    <a:lnTlToBr>
                      <a:noFill/>
                    </a:lnTlToBr>
                    <a:lnBlToTr>
                      <a:noFill/>
                    </a:lnBlToTr>
                    <a:noFill/>
                  </a:tcPr>
                </a:tc>
                <a:tc>
                  <a:txBody>
                    <a:bodyPr/>
                    <a:lstStyle>
                      <a:lvl1pPr defTabSz="831850" eaLnBrk="0" hangingPunct="0">
                        <a:spcBef>
                          <a:spcPct val="20000"/>
                        </a:spcBef>
                        <a:defRPr sz="2200">
                          <a:solidFill>
                            <a:schemeClr val="tx1"/>
                          </a:solidFill>
                          <a:latin typeface="Arial" charset="0"/>
                        </a:defRPr>
                      </a:lvl1pPr>
                      <a:lvl2pPr marL="742950" indent="-285750" defTabSz="831850" eaLnBrk="0" hangingPunct="0">
                        <a:spcBef>
                          <a:spcPct val="20000"/>
                        </a:spcBef>
                        <a:defRPr sz="2000">
                          <a:solidFill>
                            <a:schemeClr val="tx1"/>
                          </a:solidFill>
                          <a:latin typeface="Arial" charset="0"/>
                        </a:defRPr>
                      </a:lvl2pPr>
                      <a:lvl3pPr marL="1143000" indent="-228600" defTabSz="831850" eaLnBrk="0" hangingPunct="0">
                        <a:spcBef>
                          <a:spcPct val="20000"/>
                        </a:spcBef>
                        <a:defRPr sz="1600">
                          <a:solidFill>
                            <a:schemeClr val="tx1"/>
                          </a:solidFill>
                          <a:latin typeface="Arial" charset="0"/>
                        </a:defRPr>
                      </a:lvl3pPr>
                      <a:lvl4pPr marL="1600200" indent="-228600" defTabSz="831850" eaLnBrk="0" hangingPunct="0">
                        <a:spcBef>
                          <a:spcPct val="20000"/>
                        </a:spcBef>
                        <a:defRPr sz="1600">
                          <a:solidFill>
                            <a:schemeClr val="tx1"/>
                          </a:solidFill>
                          <a:latin typeface="Arial" charset="0"/>
                        </a:defRPr>
                      </a:lvl4pPr>
                      <a:lvl5pPr marL="2057400" indent="-228600" defTabSz="831850" eaLnBrk="0" hangingPunct="0">
                        <a:spcBef>
                          <a:spcPct val="20000"/>
                        </a:spcBef>
                        <a:defRPr sz="1600">
                          <a:solidFill>
                            <a:schemeClr val="tx1"/>
                          </a:solidFill>
                          <a:latin typeface="Arial" charset="0"/>
                        </a:defRPr>
                      </a:lvl5pPr>
                      <a:lvl6pPr marL="2514600" indent="-228600" defTabSz="831850" eaLnBrk="0" fontAlgn="base" hangingPunct="0">
                        <a:spcBef>
                          <a:spcPct val="20000"/>
                        </a:spcBef>
                        <a:spcAft>
                          <a:spcPct val="0"/>
                        </a:spcAft>
                        <a:defRPr sz="1600">
                          <a:solidFill>
                            <a:schemeClr val="tx1"/>
                          </a:solidFill>
                          <a:latin typeface="Arial" charset="0"/>
                        </a:defRPr>
                      </a:lvl6pPr>
                      <a:lvl7pPr marL="2971800" indent="-228600" defTabSz="831850" eaLnBrk="0" fontAlgn="base" hangingPunct="0">
                        <a:spcBef>
                          <a:spcPct val="20000"/>
                        </a:spcBef>
                        <a:spcAft>
                          <a:spcPct val="0"/>
                        </a:spcAft>
                        <a:defRPr sz="1600">
                          <a:solidFill>
                            <a:schemeClr val="tx1"/>
                          </a:solidFill>
                          <a:latin typeface="Arial" charset="0"/>
                        </a:defRPr>
                      </a:lvl7pPr>
                      <a:lvl8pPr marL="3429000" indent="-228600" defTabSz="831850" eaLnBrk="0" fontAlgn="base" hangingPunct="0">
                        <a:spcBef>
                          <a:spcPct val="20000"/>
                        </a:spcBef>
                        <a:spcAft>
                          <a:spcPct val="0"/>
                        </a:spcAft>
                        <a:defRPr sz="1600">
                          <a:solidFill>
                            <a:schemeClr val="tx1"/>
                          </a:solidFill>
                          <a:latin typeface="Arial" charset="0"/>
                        </a:defRPr>
                      </a:lvl8pPr>
                      <a:lvl9pPr marL="3886200" indent="-228600" defTabSz="831850" eaLnBrk="0" fontAlgn="base" hangingPunct="0">
                        <a:spcBef>
                          <a:spcPct val="20000"/>
                        </a:spcBef>
                        <a:spcAft>
                          <a:spcPct val="0"/>
                        </a:spcAft>
                        <a:defRPr sz="1600">
                          <a:solidFill>
                            <a:schemeClr val="tx1"/>
                          </a:solidFill>
                          <a:latin typeface="Arial" charset="0"/>
                        </a:defRPr>
                      </a:lvl9pPr>
                    </a:lstStyle>
                    <a:p>
                      <a:pPr marL="0" marR="0" lvl="0" indent="0" algn="ctr" defTabSz="83185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cs typeface="Arial" charset="0"/>
                      </a:endParaRPr>
                    </a:p>
                  </a:txBody>
                  <a:tcP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6627"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Strong Duality Property</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From Weak Duality, we know</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Since they are equal            must be the minimum feasible solution to the primal.</a:t>
            </a:r>
          </a:p>
          <a:p>
            <a:pPr lvl="1" eaLnBrk="1" hangingPunct="1"/>
            <a:endParaRPr lang="en-US" altLang="en-US" sz="1700" dirty="0" smtClean="0"/>
          </a:p>
          <a:p>
            <a:pPr eaLnBrk="1" hangingPunct="1"/>
            <a:r>
              <a:rPr lang="en-US" altLang="en-US" sz="2000" dirty="0" smtClean="0"/>
              <a:t>Conditions:</a:t>
            </a:r>
          </a:p>
          <a:p>
            <a:pPr lvl="1" eaLnBrk="1" hangingPunct="1"/>
            <a:r>
              <a:rPr lang="en-US" altLang="en-US" sz="1700" dirty="0" smtClean="0"/>
              <a:t>Primal feasible			Dual feasible</a:t>
            </a:r>
          </a:p>
          <a:p>
            <a:pPr lvl="1" eaLnBrk="1" hangingPunct="1"/>
            <a:r>
              <a:rPr lang="en-US" altLang="en-US" sz="1700" dirty="0" smtClean="0"/>
              <a:t>Primal feasible and unbounded	Dual infeasible</a:t>
            </a:r>
          </a:p>
          <a:p>
            <a:pPr lvl="1" eaLnBrk="1" hangingPunct="1"/>
            <a:r>
              <a:rPr lang="en-US" altLang="en-US" sz="1700" dirty="0" smtClean="0"/>
              <a:t>Primal infeasible			Dual feasible and unbounded</a:t>
            </a:r>
          </a:p>
          <a:p>
            <a:pPr lvl="1" eaLnBrk="1" hangingPunct="1">
              <a:buFont typeface="Wingdings 3" panose="05040102010807070707" pitchFamily="18" charset="2"/>
              <a:buNone/>
            </a:pPr>
            <a:r>
              <a:rPr lang="en-US" altLang="en-US" sz="1700" dirty="0" smtClean="0"/>
              <a:t>						or </a:t>
            </a:r>
          </a:p>
          <a:p>
            <a:pPr lvl="1" eaLnBrk="1" hangingPunct="1">
              <a:buFont typeface="Wingdings 3" panose="05040102010807070707" pitchFamily="18" charset="2"/>
              <a:buNone/>
            </a:pPr>
            <a:r>
              <a:rPr lang="en-US" altLang="en-US" sz="1700" dirty="0" smtClean="0"/>
              <a:t>						Dual is infeasible	 </a:t>
            </a:r>
          </a:p>
        </p:txBody>
      </p:sp>
      <p:graphicFrame>
        <p:nvGraphicFramePr>
          <p:cNvPr id="26628" name="Object 13"/>
          <p:cNvGraphicFramePr>
            <a:graphicFrameLocks noChangeAspect="1"/>
          </p:cNvGraphicFramePr>
          <p:nvPr/>
        </p:nvGraphicFramePr>
        <p:xfrm>
          <a:off x="3886200" y="2971800"/>
          <a:ext cx="1647825" cy="685800"/>
        </p:xfrm>
        <a:graphic>
          <a:graphicData uri="http://schemas.openxmlformats.org/presentationml/2006/ole">
            <mc:AlternateContent xmlns:mc="http://schemas.openxmlformats.org/markup-compatibility/2006">
              <mc:Choice xmlns:v="urn:schemas-microsoft-com:vml" Requires="v">
                <p:oleObj spid="_x0000_s26652" name="Equation" r:id="rId3" imgW="1066337" imgH="444307" progId="Equation.3">
                  <p:embed/>
                </p:oleObj>
              </mc:Choice>
              <mc:Fallback>
                <p:oleObj name="Equation" r:id="rId3" imgW="1066337" imgH="444307"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971800"/>
                        <a:ext cx="1647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29" name="Object 7"/>
          <p:cNvGraphicFramePr>
            <a:graphicFrameLocks noChangeAspect="1"/>
          </p:cNvGraphicFramePr>
          <p:nvPr/>
        </p:nvGraphicFramePr>
        <p:xfrm>
          <a:off x="3657600" y="1676400"/>
          <a:ext cx="2000250" cy="685800"/>
        </p:xfrm>
        <a:graphic>
          <a:graphicData uri="http://schemas.openxmlformats.org/presentationml/2006/ole">
            <mc:AlternateContent xmlns:mc="http://schemas.openxmlformats.org/markup-compatibility/2006">
              <mc:Choice xmlns:v="urn:schemas-microsoft-com:vml" Requires="v">
                <p:oleObj spid="_x0000_s26653" name="Equation" r:id="rId5" imgW="1294838" imgH="444307" progId="Equation.3">
                  <p:embed/>
                </p:oleObj>
              </mc:Choice>
              <mc:Fallback>
                <p:oleObj name="Equation" r:id="rId5" imgW="1294838" imgH="44430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1676400"/>
                        <a:ext cx="2000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Object 9"/>
          <p:cNvGraphicFramePr>
            <a:graphicFrameLocks noChangeAspect="1"/>
          </p:cNvGraphicFramePr>
          <p:nvPr/>
        </p:nvGraphicFramePr>
        <p:xfrm>
          <a:off x="3200400" y="3581400"/>
          <a:ext cx="523875" cy="481013"/>
        </p:xfrm>
        <a:graphic>
          <a:graphicData uri="http://schemas.openxmlformats.org/presentationml/2006/ole">
            <mc:AlternateContent xmlns:mc="http://schemas.openxmlformats.org/markup-compatibility/2006">
              <mc:Choice xmlns:v="urn:schemas-microsoft-com:vml" Requires="v">
                <p:oleObj spid="_x0000_s26654" name="Equation" r:id="rId7" imgW="469696" imgH="431613" progId="Equation.3">
                  <p:embed/>
                </p:oleObj>
              </mc:Choice>
              <mc:Fallback>
                <p:oleObj name="Equation" r:id="rId7" imgW="469696" imgH="431613"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3581400"/>
                        <a:ext cx="5238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627">
                                            <p:txEl>
                                              <p:pRg st="4" end="4"/>
                                            </p:txEl>
                                          </p:spTgt>
                                        </p:tgtEl>
                                        <p:attrNameLst>
                                          <p:attrName>style.visibility</p:attrName>
                                        </p:attrNameLst>
                                      </p:cBhvr>
                                      <p:to>
                                        <p:strVal val="visible"/>
                                      </p:to>
                                    </p:set>
                                    <p:animEffect transition="in" filter="barn(inVertical)">
                                      <p:cBhvr>
                                        <p:cTn id="7" dur="500"/>
                                        <p:tgtEl>
                                          <p:spTgt spid="26627">
                                            <p:txEl>
                                              <p:pRg st="4" end="4"/>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barn(inVertical)">
                                      <p:cBhvr>
                                        <p:cTn id="11" dur="500"/>
                                        <p:tgtEl>
                                          <p:spTgt spid="2662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6627">
                                            <p:txEl>
                                              <p:pRg st="8" end="8"/>
                                            </p:txEl>
                                          </p:spTgt>
                                        </p:tgtEl>
                                        <p:attrNameLst>
                                          <p:attrName>style.visibility</p:attrName>
                                        </p:attrNameLst>
                                      </p:cBhvr>
                                      <p:to>
                                        <p:strVal val="visible"/>
                                      </p:to>
                                    </p:set>
                                    <p:animEffect transition="in" filter="barn(inVertical)">
                                      <p:cBhvr>
                                        <p:cTn id="16" dur="500"/>
                                        <p:tgtEl>
                                          <p:spTgt spid="26627">
                                            <p:txEl>
                                              <p:pRg st="8" end="8"/>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6630"/>
                                        </p:tgtEl>
                                        <p:attrNameLst>
                                          <p:attrName>style.visibility</p:attrName>
                                        </p:attrNameLst>
                                      </p:cBhvr>
                                      <p:to>
                                        <p:strVal val="visible"/>
                                      </p:to>
                                    </p:set>
                                    <p:animEffect transition="in" filter="barn(inVertical)">
                                      <p:cBhvr>
                                        <p:cTn id="19" dur="500"/>
                                        <p:tgtEl>
                                          <p:spTgt spid="2663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6627">
                                            <p:txEl>
                                              <p:pRg st="10" end="10"/>
                                            </p:txEl>
                                          </p:spTgt>
                                        </p:tgtEl>
                                        <p:attrNameLst>
                                          <p:attrName>style.visibility</p:attrName>
                                        </p:attrNameLst>
                                      </p:cBhvr>
                                      <p:to>
                                        <p:strVal val="visible"/>
                                      </p:to>
                                    </p:set>
                                    <p:animEffect transition="in" filter="barn(inVertical)">
                                      <p:cBhvr>
                                        <p:cTn id="24" dur="500"/>
                                        <p:tgtEl>
                                          <p:spTgt spid="26627">
                                            <p:txEl>
                                              <p:pRg st="10" end="10"/>
                                            </p:txEl>
                                          </p:spTgt>
                                        </p:tgtEl>
                                      </p:cBhvr>
                                    </p:animEffect>
                                  </p:childTnLst>
                                </p:cTn>
                              </p:par>
                            </p:childTnLst>
                          </p:cTn>
                        </p:par>
                        <p:par>
                          <p:cTn id="25" fill="hold">
                            <p:stCondLst>
                              <p:cond delay="500"/>
                            </p:stCondLst>
                            <p:childTnLst>
                              <p:par>
                                <p:cTn id="26" presetID="16" presetClass="entr" presetSubtype="21" fill="hold" nodeType="afterEffect">
                                  <p:stCondLst>
                                    <p:cond delay="0"/>
                                  </p:stCondLst>
                                  <p:childTnLst>
                                    <p:set>
                                      <p:cBhvr>
                                        <p:cTn id="27" dur="1" fill="hold">
                                          <p:stCondLst>
                                            <p:cond delay="0"/>
                                          </p:stCondLst>
                                        </p:cTn>
                                        <p:tgtEl>
                                          <p:spTgt spid="26627">
                                            <p:txEl>
                                              <p:pRg st="11" end="11"/>
                                            </p:txEl>
                                          </p:spTgt>
                                        </p:tgtEl>
                                        <p:attrNameLst>
                                          <p:attrName>style.visibility</p:attrName>
                                        </p:attrNameLst>
                                      </p:cBhvr>
                                      <p:to>
                                        <p:strVal val="visible"/>
                                      </p:to>
                                    </p:set>
                                    <p:animEffect transition="in" filter="barn(inVertical)">
                                      <p:cBhvr>
                                        <p:cTn id="28" dur="500"/>
                                        <p:tgtEl>
                                          <p:spTgt spid="26627">
                                            <p:txEl>
                                              <p:pRg st="11" end="1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6627">
                                            <p:txEl>
                                              <p:pRg st="12" end="12"/>
                                            </p:txEl>
                                          </p:spTgt>
                                        </p:tgtEl>
                                        <p:attrNameLst>
                                          <p:attrName>style.visibility</p:attrName>
                                        </p:attrNameLst>
                                      </p:cBhvr>
                                      <p:to>
                                        <p:strVal val="visible"/>
                                      </p:to>
                                    </p:set>
                                    <p:animEffect transition="in" filter="barn(inVertical)">
                                      <p:cBhvr>
                                        <p:cTn id="33" dur="500"/>
                                        <p:tgtEl>
                                          <p:spTgt spid="26627">
                                            <p:txEl>
                                              <p:pRg st="12" end="1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26627">
                                            <p:txEl>
                                              <p:pRg st="13" end="13"/>
                                            </p:txEl>
                                          </p:spTgt>
                                        </p:tgtEl>
                                        <p:attrNameLst>
                                          <p:attrName>style.visibility</p:attrName>
                                        </p:attrNameLst>
                                      </p:cBhvr>
                                      <p:to>
                                        <p:strVal val="visible"/>
                                      </p:to>
                                    </p:set>
                                    <p:animEffect transition="in" filter="barn(inVertical)">
                                      <p:cBhvr>
                                        <p:cTn id="38" dur="500"/>
                                        <p:tgtEl>
                                          <p:spTgt spid="26627">
                                            <p:txEl>
                                              <p:pRg st="13" end="13"/>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26627">
                                            <p:txEl>
                                              <p:pRg st="14" end="14"/>
                                            </p:txEl>
                                          </p:spTgt>
                                        </p:tgtEl>
                                        <p:attrNameLst>
                                          <p:attrName>style.visibility</p:attrName>
                                        </p:attrNameLst>
                                      </p:cBhvr>
                                      <p:to>
                                        <p:strVal val="visible"/>
                                      </p:to>
                                    </p:set>
                                    <p:animEffect transition="in" filter="barn(inVertical)">
                                      <p:cBhvr>
                                        <p:cTn id="41" dur="500"/>
                                        <p:tgtEl>
                                          <p:spTgt spid="26627">
                                            <p:txEl>
                                              <p:pRg st="14" end="14"/>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26627">
                                            <p:txEl>
                                              <p:pRg st="15" end="15"/>
                                            </p:txEl>
                                          </p:spTgt>
                                        </p:tgtEl>
                                        <p:attrNameLst>
                                          <p:attrName>style.visibility</p:attrName>
                                        </p:attrNameLst>
                                      </p:cBhvr>
                                      <p:to>
                                        <p:strVal val="visible"/>
                                      </p:to>
                                    </p:set>
                                    <p:animEffect transition="in" filter="barn(inVertical)">
                                      <p:cBhvr>
                                        <p:cTn id="44" dur="500"/>
                                        <p:tgtEl>
                                          <p:spTgt spid="2662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7651"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Complementary Slackness</a:t>
            </a:r>
          </a:p>
          <a:p>
            <a:pPr lvl="1" eaLnBrk="1" hangingPunct="1"/>
            <a:r>
              <a:rPr lang="en-US" altLang="en-US" sz="1700" dirty="0" smtClean="0"/>
              <a:t>If in an optimal solution of a linear program, the value of the dual variable (shadow price) associated with a constraint is non-zero, then that constraint must be satisfied with equality (slack is zero). Further if a constraint is satisfied with strict inequality (there is positive slack), then its corresponding dual variable is zero.</a:t>
            </a:r>
          </a:p>
          <a:p>
            <a:pPr lvl="1" eaLnBrk="1" hangingPunct="1">
              <a:buFont typeface="Wingdings 3" panose="05040102010807070707" pitchFamily="18" charset="2"/>
              <a:buNone/>
            </a:pPr>
            <a:endParaRPr lang="en-US" altLang="en-US" sz="1700" dirty="0" smtClean="0"/>
          </a:p>
          <a:p>
            <a:pPr lvl="1" eaLnBrk="1" hangingPunct="1"/>
            <a:r>
              <a:rPr lang="en-US" altLang="en-US" sz="1700" dirty="0" smtClean="0"/>
              <a:t>For a maximization problem</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It follows from weak duality that</a:t>
            </a:r>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And with strong duality it follows</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p:txBody>
      </p:sp>
      <p:graphicFrame>
        <p:nvGraphicFramePr>
          <p:cNvPr id="27652" name="Object 5"/>
          <p:cNvGraphicFramePr>
            <a:graphicFrameLocks noChangeAspect="1"/>
          </p:cNvGraphicFramePr>
          <p:nvPr/>
        </p:nvGraphicFramePr>
        <p:xfrm>
          <a:off x="3048000" y="2743200"/>
          <a:ext cx="3257550" cy="342900"/>
        </p:xfrm>
        <a:graphic>
          <a:graphicData uri="http://schemas.openxmlformats.org/presentationml/2006/ole">
            <mc:AlternateContent xmlns:mc="http://schemas.openxmlformats.org/markup-compatibility/2006">
              <mc:Choice xmlns:v="urn:schemas-microsoft-com:vml" Requires="v">
                <p:oleObj spid="_x0000_s27688" name="Equation" r:id="rId3" imgW="2171700" imgH="228600" progId="Equation.3">
                  <p:embed/>
                </p:oleObj>
              </mc:Choice>
              <mc:Fallback>
                <p:oleObj name="Equation" r:id="rId3" imgW="21717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43200"/>
                        <a:ext cx="3257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3" name="Object 6"/>
          <p:cNvGraphicFramePr>
            <a:graphicFrameLocks noChangeAspect="1"/>
          </p:cNvGraphicFramePr>
          <p:nvPr/>
        </p:nvGraphicFramePr>
        <p:xfrm>
          <a:off x="3200400" y="3505200"/>
          <a:ext cx="2913063" cy="1219200"/>
        </p:xfrm>
        <a:graphic>
          <a:graphicData uri="http://schemas.openxmlformats.org/presentationml/2006/ole">
            <mc:AlternateContent xmlns:mc="http://schemas.openxmlformats.org/markup-compatibility/2006">
              <mc:Choice xmlns:v="urn:schemas-microsoft-com:vml" Requires="v">
                <p:oleObj spid="_x0000_s27689" name="Equation" r:id="rId5" imgW="2184400" imgH="914400" progId="Equation.3">
                  <p:embed/>
                </p:oleObj>
              </mc:Choice>
              <mc:Fallback>
                <p:oleObj name="Equation" r:id="rId5" imgW="2184400" imgH="9144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3505200"/>
                        <a:ext cx="291306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4" name="Object 13"/>
          <p:cNvGraphicFramePr>
            <a:graphicFrameLocks noChangeAspect="1"/>
          </p:cNvGraphicFramePr>
          <p:nvPr/>
        </p:nvGraphicFramePr>
        <p:xfrm>
          <a:off x="3505200" y="5029200"/>
          <a:ext cx="2743200" cy="606425"/>
        </p:xfrm>
        <a:graphic>
          <a:graphicData uri="http://schemas.openxmlformats.org/presentationml/2006/ole">
            <mc:AlternateContent xmlns:mc="http://schemas.openxmlformats.org/markup-compatibility/2006">
              <mc:Choice xmlns:v="urn:schemas-microsoft-com:vml" Requires="v">
                <p:oleObj spid="_x0000_s27690" name="Equation" r:id="rId7" imgW="2005729" imgH="444307" progId="Equation.DSMT4">
                  <p:embed/>
                </p:oleObj>
              </mc:Choice>
              <mc:Fallback>
                <p:oleObj name="Equation" r:id="rId7" imgW="2005729" imgH="444307"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5029200"/>
                        <a:ext cx="274320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655" name="Object 8"/>
          <p:cNvGraphicFramePr>
            <a:graphicFrameLocks noChangeAspect="1"/>
          </p:cNvGraphicFramePr>
          <p:nvPr/>
        </p:nvGraphicFramePr>
        <p:xfrm>
          <a:off x="3505200" y="6019800"/>
          <a:ext cx="2760663" cy="606425"/>
        </p:xfrm>
        <a:graphic>
          <a:graphicData uri="http://schemas.openxmlformats.org/presentationml/2006/ole">
            <mc:AlternateContent xmlns:mc="http://schemas.openxmlformats.org/markup-compatibility/2006">
              <mc:Choice xmlns:v="urn:schemas-microsoft-com:vml" Requires="v">
                <p:oleObj spid="_x0000_s27691" name="Equation" r:id="rId9" imgW="2019300" imgH="444500" progId="Equation.3">
                  <p:embed/>
                </p:oleObj>
              </mc:Choice>
              <mc:Fallback>
                <p:oleObj name="Equation" r:id="rId9" imgW="2019300" imgH="4445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6019800"/>
                        <a:ext cx="27606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fade">
                                      <p:cBhvr>
                                        <p:cTn id="7" dur="2000"/>
                                        <p:tgtEl>
                                          <p:spTgt spid="27652"/>
                                        </p:tgtEl>
                                      </p:cBhvr>
                                    </p:animEffect>
                                    <p:anim calcmode="lin" valueType="num">
                                      <p:cBhvr>
                                        <p:cTn id="8" dur="2000" fill="hold"/>
                                        <p:tgtEl>
                                          <p:spTgt spid="27652"/>
                                        </p:tgtEl>
                                        <p:attrNameLst>
                                          <p:attrName>ppt_w</p:attrName>
                                        </p:attrNameLst>
                                      </p:cBhvr>
                                      <p:tavLst>
                                        <p:tav tm="0" fmla="#ppt_w*sin(2.5*pi*$)">
                                          <p:val>
                                            <p:fltVal val="0"/>
                                          </p:val>
                                        </p:tav>
                                        <p:tav tm="100000">
                                          <p:val>
                                            <p:fltVal val="1"/>
                                          </p:val>
                                        </p:tav>
                                      </p:tavLst>
                                    </p:anim>
                                    <p:anim calcmode="lin" valueType="num">
                                      <p:cBhvr>
                                        <p:cTn id="9" dur="2000" fill="hold"/>
                                        <p:tgtEl>
                                          <p:spTgt spid="2765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7651">
                                            <p:txEl>
                                              <p:pRg st="3" end="3"/>
                                            </p:txEl>
                                          </p:spTgt>
                                        </p:tgtEl>
                                        <p:attrNameLst>
                                          <p:attrName>style.visibility</p:attrName>
                                        </p:attrNameLst>
                                      </p:cBhvr>
                                      <p:to>
                                        <p:strVal val="visible"/>
                                      </p:to>
                                    </p:set>
                                    <p:animEffect transition="in" filter="barn(inVertical)">
                                      <p:cBhvr>
                                        <p:cTn id="14" dur="500"/>
                                        <p:tgtEl>
                                          <p:spTgt spid="27651">
                                            <p:txEl>
                                              <p:pRg st="3" end="3"/>
                                            </p:txEl>
                                          </p:spTgt>
                                        </p:tgtEl>
                                      </p:cBhvr>
                                    </p:animEffect>
                                  </p:childTnLst>
                                </p:cTn>
                              </p:par>
                            </p:childTnLst>
                          </p:cTn>
                        </p:par>
                        <p:par>
                          <p:cTn id="15" fill="hold">
                            <p:stCondLst>
                              <p:cond delay="500"/>
                            </p:stCondLst>
                            <p:childTnLst>
                              <p:par>
                                <p:cTn id="16" presetID="16" presetClass="entr" presetSubtype="21" fill="hold" nodeType="afterEffect">
                                  <p:stCondLst>
                                    <p:cond delay="0"/>
                                  </p:stCondLst>
                                  <p:childTnLst>
                                    <p:set>
                                      <p:cBhvr>
                                        <p:cTn id="17" dur="1" fill="hold">
                                          <p:stCondLst>
                                            <p:cond delay="0"/>
                                          </p:stCondLst>
                                        </p:cTn>
                                        <p:tgtEl>
                                          <p:spTgt spid="27653"/>
                                        </p:tgtEl>
                                        <p:attrNameLst>
                                          <p:attrName>style.visibility</p:attrName>
                                        </p:attrNameLst>
                                      </p:cBhvr>
                                      <p:to>
                                        <p:strVal val="visible"/>
                                      </p:to>
                                    </p:set>
                                    <p:animEffect transition="in" filter="barn(inVertical)">
                                      <p:cBhvr>
                                        <p:cTn id="18" dur="500"/>
                                        <p:tgtEl>
                                          <p:spTgt spid="2765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7651">
                                            <p:txEl>
                                              <p:pRg st="8" end="8"/>
                                            </p:txEl>
                                          </p:spTgt>
                                        </p:tgtEl>
                                        <p:attrNameLst>
                                          <p:attrName>style.visibility</p:attrName>
                                        </p:attrNameLst>
                                      </p:cBhvr>
                                      <p:to>
                                        <p:strVal val="visible"/>
                                      </p:to>
                                    </p:set>
                                    <p:animEffect transition="in" filter="barn(inVertical)">
                                      <p:cBhvr>
                                        <p:cTn id="23" dur="500"/>
                                        <p:tgtEl>
                                          <p:spTgt spid="27651">
                                            <p:txEl>
                                              <p:pRg st="8" end="8"/>
                                            </p:txEl>
                                          </p:spTgt>
                                        </p:tgtEl>
                                      </p:cBhvr>
                                    </p:animEffect>
                                  </p:childTnLst>
                                </p:cTn>
                              </p:par>
                            </p:childTnLst>
                          </p:cTn>
                        </p:par>
                        <p:par>
                          <p:cTn id="24" fill="hold">
                            <p:stCondLst>
                              <p:cond delay="500"/>
                            </p:stCondLst>
                            <p:childTnLst>
                              <p:par>
                                <p:cTn id="25" presetID="16" presetClass="entr" presetSubtype="21" fill="hold" nodeType="afterEffect">
                                  <p:stCondLst>
                                    <p:cond delay="0"/>
                                  </p:stCondLst>
                                  <p:childTnLst>
                                    <p:set>
                                      <p:cBhvr>
                                        <p:cTn id="26" dur="1" fill="hold">
                                          <p:stCondLst>
                                            <p:cond delay="0"/>
                                          </p:stCondLst>
                                        </p:cTn>
                                        <p:tgtEl>
                                          <p:spTgt spid="27654"/>
                                        </p:tgtEl>
                                        <p:attrNameLst>
                                          <p:attrName>style.visibility</p:attrName>
                                        </p:attrNameLst>
                                      </p:cBhvr>
                                      <p:to>
                                        <p:strVal val="visible"/>
                                      </p:to>
                                    </p:set>
                                    <p:animEffect transition="in" filter="barn(inVertical)">
                                      <p:cBhvr>
                                        <p:cTn id="27" dur="500"/>
                                        <p:tgtEl>
                                          <p:spTgt spid="2765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651">
                                            <p:txEl>
                                              <p:pRg st="11" end="11"/>
                                            </p:txEl>
                                          </p:spTgt>
                                        </p:tgtEl>
                                        <p:attrNameLst>
                                          <p:attrName>style.visibility</p:attrName>
                                        </p:attrNameLst>
                                      </p:cBhvr>
                                      <p:to>
                                        <p:strVal val="visible"/>
                                      </p:to>
                                    </p:set>
                                    <p:animEffect transition="in" filter="barn(inVertical)">
                                      <p:cBhvr>
                                        <p:cTn id="32" dur="500"/>
                                        <p:tgtEl>
                                          <p:spTgt spid="27651">
                                            <p:txEl>
                                              <p:pRg st="11" end="11"/>
                                            </p:txEl>
                                          </p:spTgt>
                                        </p:tgtEl>
                                      </p:cBhvr>
                                    </p:animEffect>
                                  </p:childTnLst>
                                </p:cTn>
                              </p:par>
                            </p:childTnLst>
                          </p:cTn>
                        </p:par>
                        <p:par>
                          <p:cTn id="33" fill="hold">
                            <p:stCondLst>
                              <p:cond delay="500"/>
                            </p:stCondLst>
                            <p:childTnLst>
                              <p:par>
                                <p:cTn id="34" presetID="16" presetClass="entr" presetSubtype="21" fill="hold" nodeType="afterEffect">
                                  <p:stCondLst>
                                    <p:cond delay="0"/>
                                  </p:stCondLst>
                                  <p:childTnLst>
                                    <p:set>
                                      <p:cBhvr>
                                        <p:cTn id="35" dur="1" fill="hold">
                                          <p:stCondLst>
                                            <p:cond delay="0"/>
                                          </p:stCondLst>
                                        </p:cTn>
                                        <p:tgtEl>
                                          <p:spTgt spid="27655"/>
                                        </p:tgtEl>
                                        <p:attrNameLst>
                                          <p:attrName>style.visibility</p:attrName>
                                        </p:attrNameLst>
                                      </p:cBhvr>
                                      <p:to>
                                        <p:strVal val="visible"/>
                                      </p:to>
                                    </p:set>
                                    <p:animEffect transition="in" filter="barn(inVertical)">
                                      <p:cBhvr>
                                        <p:cTn id="36"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8675"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Complementary Slackness</a:t>
            </a:r>
          </a:p>
          <a:p>
            <a:pPr lvl="1" eaLnBrk="1" hangingPunct="1"/>
            <a:r>
              <a:rPr lang="en-US" altLang="en-US" sz="1700" dirty="0" smtClean="0"/>
              <a:t>And from strong duality it follows</a:t>
            </a:r>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Considering only part of the equation</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p:txBody>
      </p:sp>
      <p:graphicFrame>
        <p:nvGraphicFramePr>
          <p:cNvPr id="28676" name="Object 13"/>
          <p:cNvGraphicFramePr>
            <a:graphicFrameLocks noChangeAspect="1"/>
          </p:cNvGraphicFramePr>
          <p:nvPr/>
        </p:nvGraphicFramePr>
        <p:xfrm>
          <a:off x="2971800" y="1828800"/>
          <a:ext cx="2760663" cy="606425"/>
        </p:xfrm>
        <a:graphic>
          <a:graphicData uri="http://schemas.openxmlformats.org/presentationml/2006/ole">
            <mc:AlternateContent xmlns:mc="http://schemas.openxmlformats.org/markup-compatibility/2006">
              <mc:Choice xmlns:v="urn:schemas-microsoft-com:vml" Requires="v">
                <p:oleObj spid="_x0000_s28694" name="Equation" r:id="rId3" imgW="2019300" imgH="444500" progId="Equation.DSMT4">
                  <p:embed/>
                </p:oleObj>
              </mc:Choice>
              <mc:Fallback>
                <p:oleObj name="Equation" r:id="rId3" imgW="2019300" imgH="444500"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828800"/>
                        <a:ext cx="27606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677" name="Object 6"/>
          <p:cNvGraphicFramePr>
            <a:graphicFrameLocks noChangeAspect="1"/>
          </p:cNvGraphicFramePr>
          <p:nvPr/>
        </p:nvGraphicFramePr>
        <p:xfrm>
          <a:off x="3352800" y="3048000"/>
          <a:ext cx="2403475" cy="2787650"/>
        </p:xfrm>
        <a:graphic>
          <a:graphicData uri="http://schemas.openxmlformats.org/presentationml/2006/ole">
            <mc:AlternateContent xmlns:mc="http://schemas.openxmlformats.org/markup-compatibility/2006">
              <mc:Choice xmlns:v="urn:schemas-microsoft-com:vml" Requires="v">
                <p:oleObj spid="_x0000_s28695" name="Equation" r:id="rId5" imgW="1917700" imgH="1981200" progId="Equation.3">
                  <p:embed/>
                </p:oleObj>
              </mc:Choice>
              <mc:Fallback>
                <p:oleObj name="Equation" r:id="rId5" imgW="1917700" imgH="198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048000"/>
                        <a:ext cx="2403475"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Oval 1"/>
          <p:cNvSpPr/>
          <p:nvPr/>
        </p:nvSpPr>
        <p:spPr bwMode="auto">
          <a:xfrm>
            <a:off x="3733800" y="1674812"/>
            <a:ext cx="2209800" cy="91440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675">
                                            <p:txEl>
                                              <p:pRg st="4" end="4"/>
                                            </p:txEl>
                                          </p:spTgt>
                                        </p:tgtEl>
                                        <p:attrNameLst>
                                          <p:attrName>style.visibility</p:attrName>
                                        </p:attrNameLst>
                                      </p:cBhvr>
                                      <p:to>
                                        <p:strVal val="visible"/>
                                      </p:to>
                                    </p:set>
                                    <p:animEffect transition="in" filter="barn(inVertical)">
                                      <p:cBhvr>
                                        <p:cTn id="7" dur="500"/>
                                        <p:tgtEl>
                                          <p:spTgt spid="2867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8677"/>
                                        </p:tgtEl>
                                        <p:attrNameLst>
                                          <p:attrName>style.visibility</p:attrName>
                                        </p:attrNameLst>
                                      </p:cBhvr>
                                      <p:to>
                                        <p:strVal val="visible"/>
                                      </p:to>
                                    </p:set>
                                    <p:animEffect transition="in" filter="barn(inVertical)">
                                      <p:cBhvr>
                                        <p:cTn id="16"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9699" name="Content Placeholder 2"/>
          <p:cNvSpPr>
            <a:spLocks noGrp="1"/>
          </p:cNvSpPr>
          <p:nvPr>
            <p:ph sz="quarter" idx="1"/>
          </p:nvPr>
        </p:nvSpPr>
        <p:spPr>
          <a:xfrm>
            <a:off x="381000" y="1066800"/>
            <a:ext cx="8686800" cy="5715000"/>
          </a:xfrm>
        </p:spPr>
        <p:txBody>
          <a:bodyPr/>
          <a:lstStyle/>
          <a:p>
            <a:pPr eaLnBrk="1" hangingPunct="1"/>
            <a:r>
              <a:rPr lang="en-US" altLang="en-US" sz="2000" dirty="0" smtClean="0"/>
              <a:t>Complementary Slackness</a:t>
            </a:r>
          </a:p>
          <a:p>
            <a:pPr lvl="1" eaLnBrk="1" hangingPunct="1"/>
            <a:r>
              <a:rPr lang="en-US" altLang="en-US" sz="1700" dirty="0" smtClean="0"/>
              <a:t>Any feasible solution to the original primal maximization problem must have </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Any optimal solution will have </a:t>
            </a:r>
          </a:p>
          <a:p>
            <a:pPr lvl="1" eaLnBrk="1" hangingPunct="1"/>
            <a:r>
              <a:rPr lang="en-US" altLang="en-US" sz="1700" dirty="0" smtClean="0"/>
              <a:t>In order for                         to sum to zero, each term must be zero</a:t>
            </a:r>
          </a:p>
          <a:p>
            <a:pPr lvl="1" eaLnBrk="1" hangingPunct="1"/>
            <a:r>
              <a:rPr lang="en-US" altLang="en-US" sz="1700" dirty="0" smtClean="0"/>
              <a:t> </a:t>
            </a:r>
          </a:p>
          <a:p>
            <a:pPr lvl="1" eaLnBrk="1" hangingPunct="1"/>
            <a:endParaRPr lang="en-US" altLang="en-US" sz="1700" dirty="0" smtClean="0"/>
          </a:p>
          <a:p>
            <a:pPr lvl="1" eaLnBrk="1" hangingPunct="1"/>
            <a:r>
              <a:rPr lang="en-US" altLang="en-US" sz="1700" dirty="0" smtClean="0"/>
              <a:t>Since </a:t>
            </a:r>
          </a:p>
          <a:p>
            <a:pPr lvl="1" eaLnBrk="1" hangingPunct="1">
              <a:buFontTx/>
              <a:buNone/>
            </a:pPr>
            <a:r>
              <a:rPr lang="en-US" altLang="en-US" sz="1700" dirty="0" smtClean="0"/>
              <a:t>                                           and </a:t>
            </a:r>
          </a:p>
          <a:p>
            <a:pPr lvl="1" eaLnBrk="1" hangingPunct="1"/>
            <a:r>
              <a:rPr lang="en-US" altLang="en-US" sz="1700" dirty="0" smtClean="0"/>
              <a:t>There can not be balancing positive and negative terms. If the term is not zero, it will be negative.</a:t>
            </a:r>
          </a:p>
          <a:p>
            <a:pPr lvl="1" eaLnBrk="1" hangingPunct="1"/>
            <a:endParaRPr lang="en-US" altLang="en-US" sz="1700" dirty="0" smtClean="0"/>
          </a:p>
          <a:p>
            <a:pPr lvl="1" eaLnBrk="1" hangingPunct="1"/>
            <a:endParaRPr lang="en-US" altLang="en-US" sz="1700" dirty="0" smtClean="0"/>
          </a:p>
        </p:txBody>
      </p:sp>
      <p:graphicFrame>
        <p:nvGraphicFramePr>
          <p:cNvPr id="29700" name="Object 13"/>
          <p:cNvGraphicFramePr>
            <a:graphicFrameLocks noChangeAspect="1"/>
          </p:cNvGraphicFramePr>
          <p:nvPr/>
        </p:nvGraphicFramePr>
        <p:xfrm>
          <a:off x="3352800" y="1828800"/>
          <a:ext cx="1736725" cy="1247775"/>
        </p:xfrm>
        <a:graphic>
          <a:graphicData uri="http://schemas.openxmlformats.org/presentationml/2006/ole">
            <mc:AlternateContent xmlns:mc="http://schemas.openxmlformats.org/markup-compatibility/2006">
              <mc:Choice xmlns:v="urn:schemas-microsoft-com:vml" Requires="v">
                <p:oleObj spid="_x0000_s29756" name="Equation" r:id="rId3" imgW="1270000" imgH="914400" progId="Equation.3">
                  <p:embed/>
                </p:oleObj>
              </mc:Choice>
              <mc:Fallback>
                <p:oleObj name="Equation" r:id="rId3" imgW="1270000" imgH="9144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828800"/>
                        <a:ext cx="17367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1" name="Object 3"/>
          <p:cNvGraphicFramePr>
            <a:graphicFrameLocks noChangeAspect="1"/>
          </p:cNvGraphicFramePr>
          <p:nvPr/>
        </p:nvGraphicFramePr>
        <p:xfrm>
          <a:off x="2286000" y="3352800"/>
          <a:ext cx="1371600" cy="496888"/>
        </p:xfrm>
        <a:graphic>
          <a:graphicData uri="http://schemas.openxmlformats.org/presentationml/2006/ole">
            <mc:AlternateContent xmlns:mc="http://schemas.openxmlformats.org/markup-compatibility/2006">
              <mc:Choice xmlns:v="urn:schemas-microsoft-com:vml" Requires="v">
                <p:oleObj spid="_x0000_s29757" name="Equation" r:id="rId5" imgW="1574800" imgH="508000" progId="Equation.3">
                  <p:embed/>
                </p:oleObj>
              </mc:Choice>
              <mc:Fallback>
                <p:oleObj name="Equation" r:id="rId5" imgW="1574800" imgH="5080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352800"/>
                        <a:ext cx="13716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2" name="Object 4"/>
          <p:cNvGraphicFramePr>
            <a:graphicFrameLocks noChangeAspect="1"/>
          </p:cNvGraphicFramePr>
          <p:nvPr/>
        </p:nvGraphicFramePr>
        <p:xfrm>
          <a:off x="4038600" y="3048000"/>
          <a:ext cx="590550" cy="342900"/>
        </p:xfrm>
        <a:graphic>
          <a:graphicData uri="http://schemas.openxmlformats.org/presentationml/2006/ole">
            <mc:AlternateContent xmlns:mc="http://schemas.openxmlformats.org/markup-compatibility/2006">
              <mc:Choice xmlns:v="urn:schemas-microsoft-com:vml" Requires="v">
                <p:oleObj spid="_x0000_s29758" name="Equation" r:id="rId7" imgW="393529" imgH="228501" progId="Equation.3">
                  <p:embed/>
                </p:oleObj>
              </mc:Choice>
              <mc:Fallback>
                <p:oleObj name="Equation" r:id="rId7" imgW="393529" imgH="228501"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3048000"/>
                        <a:ext cx="5905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6"/>
          <p:cNvGraphicFramePr>
            <a:graphicFrameLocks noChangeAspect="1"/>
          </p:cNvGraphicFramePr>
          <p:nvPr>
            <p:extLst>
              <p:ext uri="{D42A27DB-BD31-4B8C-83A1-F6EECF244321}">
                <p14:modId xmlns:p14="http://schemas.microsoft.com/office/powerpoint/2010/main" val="3294444282"/>
              </p:ext>
            </p:extLst>
          </p:nvPr>
        </p:nvGraphicFramePr>
        <p:xfrm>
          <a:off x="3148013" y="3810000"/>
          <a:ext cx="2125662" cy="663575"/>
        </p:xfrm>
        <a:graphic>
          <a:graphicData uri="http://schemas.openxmlformats.org/presentationml/2006/ole">
            <mc:AlternateContent xmlns:mc="http://schemas.openxmlformats.org/markup-compatibility/2006">
              <mc:Choice xmlns:v="urn:schemas-microsoft-com:vml" Requires="v">
                <p:oleObj spid="_x0000_s29759" name="Equation" r:id="rId9" imgW="2006280" imgH="482400" progId="Equation.DSMT4">
                  <p:embed/>
                </p:oleObj>
              </mc:Choice>
              <mc:Fallback>
                <p:oleObj name="Equation" r:id="rId9" imgW="2006280" imgH="482400" progId="Equation.DSMT4">
                  <p:embed/>
                  <p:pic>
                    <p:nvPicPr>
                      <p:cNvPr id="0" name="Object 6"/>
                      <p:cNvPicPr>
                        <a:picLocks noChangeAspect="1" noChangeArrowheads="1"/>
                      </p:cNvPicPr>
                      <p:nvPr/>
                    </p:nvPicPr>
                    <p:blipFill>
                      <a:blip r:embed="rId10"/>
                      <a:srcRect/>
                      <a:stretch>
                        <a:fillRect/>
                      </a:stretch>
                    </p:blipFill>
                    <p:spPr bwMode="auto">
                      <a:xfrm>
                        <a:off x="3148013" y="3810000"/>
                        <a:ext cx="21256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4" name="Object 7"/>
          <p:cNvGraphicFramePr>
            <a:graphicFrameLocks noChangeAspect="1"/>
          </p:cNvGraphicFramePr>
          <p:nvPr>
            <p:extLst>
              <p:ext uri="{D42A27DB-BD31-4B8C-83A1-F6EECF244321}">
                <p14:modId xmlns:p14="http://schemas.microsoft.com/office/powerpoint/2010/main" val="305401197"/>
              </p:ext>
            </p:extLst>
          </p:nvPr>
        </p:nvGraphicFramePr>
        <p:xfrm>
          <a:off x="1905000" y="4419600"/>
          <a:ext cx="1447800" cy="596900"/>
        </p:xfrm>
        <a:graphic>
          <a:graphicData uri="http://schemas.openxmlformats.org/presentationml/2006/ole">
            <mc:AlternateContent xmlns:mc="http://schemas.openxmlformats.org/markup-compatibility/2006">
              <mc:Choice xmlns:v="urn:schemas-microsoft-com:vml" Requires="v">
                <p:oleObj spid="_x0000_s29760" name="Equation" r:id="rId11" imgW="1269449" imgH="444307" progId="Equation.3">
                  <p:embed/>
                </p:oleObj>
              </mc:Choice>
              <mc:Fallback>
                <p:oleObj name="Equation" r:id="rId11" imgW="1269449" imgH="444307"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4419600"/>
                        <a:ext cx="1447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5" name="Object 9"/>
          <p:cNvGraphicFramePr>
            <a:graphicFrameLocks noChangeAspect="1"/>
          </p:cNvGraphicFramePr>
          <p:nvPr/>
        </p:nvGraphicFramePr>
        <p:xfrm>
          <a:off x="4191000" y="4572000"/>
          <a:ext cx="474663" cy="269875"/>
        </p:xfrm>
        <a:graphic>
          <a:graphicData uri="http://schemas.openxmlformats.org/presentationml/2006/ole">
            <mc:AlternateContent xmlns:mc="http://schemas.openxmlformats.org/markup-compatibility/2006">
              <mc:Choice xmlns:v="urn:schemas-microsoft-com:vml" Requires="v">
                <p:oleObj spid="_x0000_s29761" name="Equation" r:id="rId13" imgW="355292" imgH="203024" progId="Equation.3">
                  <p:embed/>
                </p:oleObj>
              </mc:Choice>
              <mc:Fallback>
                <p:oleObj name="Equation" r:id="rId13" imgW="355292" imgH="203024"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1000" y="4572000"/>
                        <a:ext cx="47466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6" name="Object 10"/>
          <p:cNvGraphicFramePr>
            <a:graphicFrameLocks noChangeAspect="1"/>
          </p:cNvGraphicFramePr>
          <p:nvPr>
            <p:extLst>
              <p:ext uri="{D42A27DB-BD31-4B8C-83A1-F6EECF244321}">
                <p14:modId xmlns:p14="http://schemas.microsoft.com/office/powerpoint/2010/main" val="938493829"/>
              </p:ext>
            </p:extLst>
          </p:nvPr>
        </p:nvGraphicFramePr>
        <p:xfrm>
          <a:off x="3180301" y="5563083"/>
          <a:ext cx="2328862" cy="663575"/>
        </p:xfrm>
        <a:graphic>
          <a:graphicData uri="http://schemas.openxmlformats.org/presentationml/2006/ole">
            <mc:AlternateContent xmlns:mc="http://schemas.openxmlformats.org/markup-compatibility/2006">
              <mc:Choice xmlns:v="urn:schemas-microsoft-com:vml" Requires="v">
                <p:oleObj spid="_x0000_s29762" name="Equation" r:id="rId15" imgW="2197080" imgH="482400" progId="Equation.DSMT4">
                  <p:embed/>
                </p:oleObj>
              </mc:Choice>
              <mc:Fallback>
                <p:oleObj name="Equation" r:id="rId15" imgW="2197080" imgH="482400" progId="Equation.DSMT4">
                  <p:embed/>
                  <p:pic>
                    <p:nvPicPr>
                      <p:cNvPr id="0" name="Object 10"/>
                      <p:cNvPicPr>
                        <a:picLocks noChangeAspect="1" noChangeArrowheads="1"/>
                      </p:cNvPicPr>
                      <p:nvPr/>
                    </p:nvPicPr>
                    <p:blipFill>
                      <a:blip r:embed="rId16"/>
                      <a:srcRect/>
                      <a:stretch>
                        <a:fillRect/>
                      </a:stretch>
                    </p:blipFill>
                    <p:spPr bwMode="auto">
                      <a:xfrm>
                        <a:off x="3180301" y="5563083"/>
                        <a:ext cx="23288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699">
                                            <p:txEl>
                                              <p:pRg st="6" end="6"/>
                                            </p:txEl>
                                          </p:spTgt>
                                        </p:tgtEl>
                                        <p:attrNameLst>
                                          <p:attrName>style.visibility</p:attrName>
                                        </p:attrNameLst>
                                      </p:cBhvr>
                                      <p:to>
                                        <p:strVal val="visible"/>
                                      </p:to>
                                    </p:set>
                                    <p:animEffect transition="in" filter="barn(inVertical)">
                                      <p:cBhvr>
                                        <p:cTn id="7" dur="500"/>
                                        <p:tgtEl>
                                          <p:spTgt spid="29699">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barn(inVertical)">
                                      <p:cBhvr>
                                        <p:cTn id="10" dur="500"/>
                                        <p:tgtEl>
                                          <p:spTgt spid="2970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9699">
                                            <p:txEl>
                                              <p:pRg st="7" end="7"/>
                                            </p:txEl>
                                          </p:spTgt>
                                        </p:tgtEl>
                                        <p:attrNameLst>
                                          <p:attrName>style.visibility</p:attrName>
                                        </p:attrNameLst>
                                      </p:cBhvr>
                                      <p:to>
                                        <p:strVal val="visible"/>
                                      </p:to>
                                    </p:set>
                                    <p:animEffect transition="in" filter="barn(inVertical)">
                                      <p:cBhvr>
                                        <p:cTn id="15" dur="500"/>
                                        <p:tgtEl>
                                          <p:spTgt spid="29699">
                                            <p:txEl>
                                              <p:pRg st="7" end="7"/>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29701"/>
                                        </p:tgtEl>
                                        <p:attrNameLst>
                                          <p:attrName>style.visibility</p:attrName>
                                        </p:attrNameLst>
                                      </p:cBhvr>
                                      <p:to>
                                        <p:strVal val="visible"/>
                                      </p:to>
                                    </p:set>
                                    <p:animEffect transition="in" filter="barn(inVertical)">
                                      <p:cBhvr>
                                        <p:cTn id="18" dur="500"/>
                                        <p:tgtEl>
                                          <p:spTgt spid="2970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9703"/>
                                        </p:tgtEl>
                                        <p:attrNameLst>
                                          <p:attrName>style.visibility</p:attrName>
                                        </p:attrNameLst>
                                      </p:cBhvr>
                                      <p:to>
                                        <p:strVal val="visible"/>
                                      </p:to>
                                    </p:set>
                                    <p:animEffect transition="in" filter="barn(inVertical)">
                                      <p:cBhvr>
                                        <p:cTn id="23" dur="500"/>
                                        <p:tgtEl>
                                          <p:spTgt spid="2970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9699">
                                            <p:txEl>
                                              <p:pRg st="10" end="10"/>
                                            </p:txEl>
                                          </p:spTgt>
                                        </p:tgtEl>
                                        <p:attrNameLst>
                                          <p:attrName>style.visibility</p:attrName>
                                        </p:attrNameLst>
                                      </p:cBhvr>
                                      <p:to>
                                        <p:strVal val="visible"/>
                                      </p:to>
                                    </p:set>
                                    <p:animEffect transition="in" filter="barn(inVertical)">
                                      <p:cBhvr>
                                        <p:cTn id="28" dur="500"/>
                                        <p:tgtEl>
                                          <p:spTgt spid="29699">
                                            <p:txEl>
                                              <p:pRg st="10" end="10"/>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29704"/>
                                        </p:tgtEl>
                                        <p:attrNameLst>
                                          <p:attrName>style.visibility</p:attrName>
                                        </p:attrNameLst>
                                      </p:cBhvr>
                                      <p:to>
                                        <p:strVal val="visible"/>
                                      </p:to>
                                    </p:set>
                                    <p:animEffect transition="in" filter="barn(inVertical)">
                                      <p:cBhvr>
                                        <p:cTn id="31" dur="500"/>
                                        <p:tgtEl>
                                          <p:spTgt spid="29704"/>
                                        </p:tgtEl>
                                      </p:cBhvr>
                                    </p:animEffect>
                                  </p:childTnLst>
                                </p:cTn>
                              </p:par>
                              <p:par>
                                <p:cTn id="32" presetID="16" presetClass="entr" presetSubtype="21" fill="hold" nodeType="withEffect">
                                  <p:stCondLst>
                                    <p:cond delay="0"/>
                                  </p:stCondLst>
                                  <p:childTnLst>
                                    <p:set>
                                      <p:cBhvr>
                                        <p:cTn id="33" dur="1" fill="hold">
                                          <p:stCondLst>
                                            <p:cond delay="0"/>
                                          </p:stCondLst>
                                        </p:cTn>
                                        <p:tgtEl>
                                          <p:spTgt spid="29699">
                                            <p:txEl>
                                              <p:pRg st="11" end="11"/>
                                            </p:txEl>
                                          </p:spTgt>
                                        </p:tgtEl>
                                        <p:attrNameLst>
                                          <p:attrName>style.visibility</p:attrName>
                                        </p:attrNameLst>
                                      </p:cBhvr>
                                      <p:to>
                                        <p:strVal val="visible"/>
                                      </p:to>
                                    </p:set>
                                    <p:animEffect transition="in" filter="barn(inVertical)">
                                      <p:cBhvr>
                                        <p:cTn id="34" dur="500"/>
                                        <p:tgtEl>
                                          <p:spTgt spid="29699">
                                            <p:txEl>
                                              <p:pRg st="11" end="1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9705"/>
                                        </p:tgtEl>
                                        <p:attrNameLst>
                                          <p:attrName>style.visibility</p:attrName>
                                        </p:attrNameLst>
                                      </p:cBhvr>
                                      <p:to>
                                        <p:strVal val="visible"/>
                                      </p:to>
                                    </p:set>
                                    <p:animEffect transition="in" filter="barn(inVertical)">
                                      <p:cBhvr>
                                        <p:cTn id="39" dur="500"/>
                                        <p:tgtEl>
                                          <p:spTgt spid="29705"/>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29699">
                                            <p:txEl>
                                              <p:pRg st="12" end="12"/>
                                            </p:txEl>
                                          </p:spTgt>
                                        </p:tgtEl>
                                        <p:attrNameLst>
                                          <p:attrName>style.visibility</p:attrName>
                                        </p:attrNameLst>
                                      </p:cBhvr>
                                      <p:to>
                                        <p:strVal val="visible"/>
                                      </p:to>
                                    </p:set>
                                    <p:animEffect transition="in" filter="barn(inVertical)">
                                      <p:cBhvr>
                                        <p:cTn id="44" dur="500"/>
                                        <p:tgtEl>
                                          <p:spTgt spid="29699">
                                            <p:txEl>
                                              <p:pRg st="12" end="1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9706"/>
                                        </p:tgtEl>
                                        <p:attrNameLst>
                                          <p:attrName>style.visibility</p:attrName>
                                        </p:attrNameLst>
                                      </p:cBhvr>
                                      <p:to>
                                        <p:strVal val="visible"/>
                                      </p:to>
                                    </p:set>
                                    <p:animEffect transition="in" filter="barn(inVertical)">
                                      <p:cBhvr>
                                        <p:cTn id="49"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0723"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Complementary Slackness</a:t>
            </a:r>
          </a:p>
          <a:p>
            <a:pPr lvl="1" eaLnBrk="1" hangingPunct="1"/>
            <a:r>
              <a:rPr lang="en-US" altLang="en-US" sz="1700" dirty="0" smtClean="0"/>
              <a:t>Any feasible solution to the dual minimization problem must have </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Using the other side of the expression                                                 , we have </a:t>
            </a:r>
          </a:p>
          <a:p>
            <a:pPr lvl="1" eaLnBrk="1" hangingPunct="1"/>
            <a:endParaRPr lang="en-US" altLang="en-US" sz="1700" dirty="0" smtClean="0"/>
          </a:p>
        </p:txBody>
      </p:sp>
      <p:graphicFrame>
        <p:nvGraphicFramePr>
          <p:cNvPr id="30724" name="Object 13"/>
          <p:cNvGraphicFramePr>
            <a:graphicFrameLocks noChangeAspect="1"/>
          </p:cNvGraphicFramePr>
          <p:nvPr>
            <p:extLst>
              <p:ext uri="{D42A27DB-BD31-4B8C-83A1-F6EECF244321}">
                <p14:modId xmlns:p14="http://schemas.microsoft.com/office/powerpoint/2010/main" val="1847817018"/>
              </p:ext>
            </p:extLst>
          </p:nvPr>
        </p:nvGraphicFramePr>
        <p:xfrm>
          <a:off x="2971800" y="1884995"/>
          <a:ext cx="2135187" cy="1247775"/>
        </p:xfrm>
        <a:graphic>
          <a:graphicData uri="http://schemas.openxmlformats.org/presentationml/2006/ole">
            <mc:AlternateContent xmlns:mc="http://schemas.openxmlformats.org/markup-compatibility/2006">
              <mc:Choice xmlns:v="urn:schemas-microsoft-com:vml" Requires="v">
                <p:oleObj spid="_x0000_s30746" name="Equation" r:id="rId3" imgW="1562100" imgH="914400" progId="Equation.3">
                  <p:embed/>
                </p:oleObj>
              </mc:Choice>
              <mc:Fallback>
                <p:oleObj name="Equation" r:id="rId3" imgW="1562100" imgH="9144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884995"/>
                        <a:ext cx="2135187"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5" name="Object 9"/>
          <p:cNvGraphicFramePr>
            <a:graphicFrameLocks noChangeAspect="1"/>
          </p:cNvGraphicFramePr>
          <p:nvPr/>
        </p:nvGraphicFramePr>
        <p:xfrm>
          <a:off x="3352800" y="3498850"/>
          <a:ext cx="2438400" cy="2868613"/>
        </p:xfrm>
        <a:graphic>
          <a:graphicData uri="http://schemas.openxmlformats.org/presentationml/2006/ole">
            <mc:AlternateContent xmlns:mc="http://schemas.openxmlformats.org/markup-compatibility/2006">
              <mc:Choice xmlns:v="urn:schemas-microsoft-com:vml" Requires="v">
                <p:oleObj spid="_x0000_s30747" name="Equation" r:id="rId5" imgW="1638300" imgH="1930400" progId="Equation.3">
                  <p:embed/>
                </p:oleObj>
              </mc:Choice>
              <mc:Fallback>
                <p:oleObj name="Equation" r:id="rId5" imgW="1638300" imgH="19304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3498850"/>
                        <a:ext cx="24384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3"/>
          <p:cNvGraphicFramePr>
            <a:graphicFrameLocks noChangeAspect="1"/>
          </p:cNvGraphicFramePr>
          <p:nvPr>
            <p:extLst>
              <p:ext uri="{D42A27DB-BD31-4B8C-83A1-F6EECF244321}">
                <p14:modId xmlns:p14="http://schemas.microsoft.com/office/powerpoint/2010/main" val="3345610867"/>
              </p:ext>
            </p:extLst>
          </p:nvPr>
        </p:nvGraphicFramePr>
        <p:xfrm>
          <a:off x="4876800" y="3008313"/>
          <a:ext cx="2760663" cy="606425"/>
        </p:xfrm>
        <a:graphic>
          <a:graphicData uri="http://schemas.openxmlformats.org/presentationml/2006/ole">
            <mc:AlternateContent xmlns:mc="http://schemas.openxmlformats.org/markup-compatibility/2006">
              <mc:Choice xmlns:v="urn:schemas-microsoft-com:vml" Requires="v">
                <p:oleObj spid="_x0000_s30748" name="Equation" r:id="rId7" imgW="2019300" imgH="444500" progId="Equation.DSMT4">
                  <p:embed/>
                </p:oleObj>
              </mc:Choice>
              <mc:Fallback>
                <p:oleObj name="Equation" r:id="rId7" imgW="2019300" imgH="444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008313"/>
                        <a:ext cx="2760663"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Oval 6"/>
          <p:cNvSpPr/>
          <p:nvPr/>
        </p:nvSpPr>
        <p:spPr bwMode="auto">
          <a:xfrm>
            <a:off x="4777648" y="2796382"/>
            <a:ext cx="2209800" cy="91440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23">
                                            <p:txEl>
                                              <p:pRg st="6" end="6"/>
                                            </p:txEl>
                                          </p:spTgt>
                                        </p:tgtEl>
                                        <p:attrNameLst>
                                          <p:attrName>style.visibility</p:attrName>
                                        </p:attrNameLst>
                                      </p:cBhvr>
                                      <p:to>
                                        <p:strVal val="visible"/>
                                      </p:to>
                                    </p:set>
                                    <p:animEffect transition="in" filter="barn(inVertical)">
                                      <p:cBhvr>
                                        <p:cTn id="7" dur="500"/>
                                        <p:tgtEl>
                                          <p:spTgt spid="30723">
                                            <p:txEl>
                                              <p:pRg st="6" end="6"/>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par>
                          <p:cTn id="11" fill="hold">
                            <p:stCondLst>
                              <p:cond delay="500"/>
                            </p:stCondLst>
                            <p:childTnLst>
                              <p:par>
                                <p:cTn id="12" presetID="16" presetClass="entr" presetSubtype="21" fill="hold" grpId="0" nodeType="afterEffect">
                                  <p:stCondLst>
                                    <p:cond delay="100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0725"/>
                                        </p:tgtEl>
                                        <p:attrNameLst>
                                          <p:attrName>style.visibility</p:attrName>
                                        </p:attrNameLst>
                                      </p:cBhvr>
                                      <p:to>
                                        <p:strVal val="visible"/>
                                      </p:to>
                                    </p:set>
                                    <p:animEffect transition="in" filter="barn(inVertical)">
                                      <p:cBhvr>
                                        <p:cTn id="19"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1747" name="Content Placeholder 2"/>
          <p:cNvSpPr>
            <a:spLocks noGrp="1"/>
          </p:cNvSpPr>
          <p:nvPr>
            <p:ph sz="quarter" idx="1"/>
          </p:nvPr>
        </p:nvSpPr>
        <p:spPr>
          <a:xfrm>
            <a:off x="304800" y="1143000"/>
            <a:ext cx="8686800" cy="5715000"/>
          </a:xfrm>
        </p:spPr>
        <p:txBody>
          <a:bodyPr/>
          <a:lstStyle/>
          <a:p>
            <a:pPr eaLnBrk="1" hangingPunct="1"/>
            <a:r>
              <a:rPr lang="en-US" altLang="en-US" sz="2000" dirty="0" smtClean="0"/>
              <a:t>Complementary Slackness</a:t>
            </a:r>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Any feasible solution to the dual minimization problem must have </a:t>
            </a:r>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endParaRPr lang="en-US" altLang="en-US" sz="1700" dirty="0" smtClean="0"/>
          </a:p>
          <a:p>
            <a:pPr lvl="1" eaLnBrk="1" hangingPunct="1"/>
            <a:r>
              <a:rPr lang="en-US" altLang="en-US" sz="1700" dirty="0" smtClean="0"/>
              <a:t>Following the same logic one or the other or both terms must be zero for the sum to be zero.</a:t>
            </a:r>
          </a:p>
          <a:p>
            <a:pPr lvl="1" eaLnBrk="1" hangingPunct="1"/>
            <a:endParaRPr lang="en-US" altLang="en-US" sz="1700" dirty="0" smtClean="0"/>
          </a:p>
          <a:p>
            <a:pPr lvl="1" eaLnBrk="1" hangingPunct="1"/>
            <a:endParaRPr lang="en-US" altLang="en-US" sz="1700" dirty="0" smtClean="0"/>
          </a:p>
          <a:p>
            <a:r>
              <a:rPr lang="en-US" altLang="en-US" sz="1800" i="1" dirty="0" smtClean="0"/>
              <a:t>Optimality Condition</a:t>
            </a:r>
            <a:endParaRPr lang="en-US" altLang="en-US" sz="1800" dirty="0" smtClean="0"/>
          </a:p>
          <a:p>
            <a:r>
              <a:rPr lang="en-US" altLang="en-US" sz="1800" dirty="0" smtClean="0"/>
              <a:t>If     </a:t>
            </a:r>
            <a:r>
              <a:rPr lang="en-US" altLang="en-US" sz="1800" i="1" dirty="0" smtClean="0"/>
              <a:t>j</a:t>
            </a:r>
            <a:r>
              <a:rPr lang="en-US" altLang="en-US" sz="1800" dirty="0" smtClean="0"/>
              <a:t> = 1, 2, 3, …, </a:t>
            </a:r>
            <a:r>
              <a:rPr lang="en-US" altLang="en-US" sz="1800" i="1" dirty="0" smtClean="0"/>
              <a:t>n</a:t>
            </a:r>
            <a:r>
              <a:rPr lang="en-US" altLang="en-US" sz="1800" dirty="0" smtClean="0"/>
              <a:t> and     </a:t>
            </a:r>
            <a:r>
              <a:rPr lang="en-US" altLang="en-US" sz="1800" i="1" dirty="0" smtClean="0"/>
              <a:t>i</a:t>
            </a:r>
            <a:r>
              <a:rPr lang="en-US" altLang="en-US" sz="1800" dirty="0" smtClean="0"/>
              <a:t> = 1, 2, 3, …, </a:t>
            </a:r>
            <a:r>
              <a:rPr lang="en-US" altLang="en-US" sz="1800" i="1" dirty="0" smtClean="0"/>
              <a:t>m</a:t>
            </a:r>
            <a:r>
              <a:rPr lang="en-US" altLang="en-US" sz="1800" dirty="0" smtClean="0"/>
              <a:t> are optimal solutions to the primal and dual problems if and only if the complimentary slackness conditions hold for both the primal and the dual problems.</a:t>
            </a:r>
          </a:p>
          <a:p>
            <a:pPr lvl="1" eaLnBrk="1" hangingPunct="1"/>
            <a:endParaRPr lang="en-US" altLang="en-US" sz="1700" dirty="0" smtClean="0"/>
          </a:p>
        </p:txBody>
      </p:sp>
      <p:graphicFrame>
        <p:nvGraphicFramePr>
          <p:cNvPr id="31748" name="Object 13"/>
          <p:cNvGraphicFramePr>
            <a:graphicFrameLocks noChangeAspect="1"/>
          </p:cNvGraphicFramePr>
          <p:nvPr/>
        </p:nvGraphicFramePr>
        <p:xfrm>
          <a:off x="3505200" y="2514600"/>
          <a:ext cx="1406525" cy="1247775"/>
        </p:xfrm>
        <a:graphic>
          <a:graphicData uri="http://schemas.openxmlformats.org/presentationml/2006/ole">
            <mc:AlternateContent xmlns:mc="http://schemas.openxmlformats.org/markup-compatibility/2006">
              <mc:Choice xmlns:v="urn:schemas-microsoft-com:vml" Requires="v">
                <p:oleObj spid="_x0000_s31788" name="Equation" r:id="rId3" imgW="1028700" imgH="914400" progId="Equation.3">
                  <p:embed/>
                </p:oleObj>
              </mc:Choice>
              <mc:Fallback>
                <p:oleObj name="Equation" r:id="rId3" imgW="1028700" imgH="9144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514600"/>
                        <a:ext cx="14065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9" name="Object 9"/>
          <p:cNvGraphicFramePr>
            <a:graphicFrameLocks noChangeAspect="1"/>
          </p:cNvGraphicFramePr>
          <p:nvPr/>
        </p:nvGraphicFramePr>
        <p:xfrm>
          <a:off x="2590800" y="1447800"/>
          <a:ext cx="2155825" cy="717550"/>
        </p:xfrm>
        <a:graphic>
          <a:graphicData uri="http://schemas.openxmlformats.org/presentationml/2006/ole">
            <mc:AlternateContent xmlns:mc="http://schemas.openxmlformats.org/markup-compatibility/2006">
              <mc:Choice xmlns:v="urn:schemas-microsoft-com:vml" Requires="v">
                <p:oleObj spid="_x0000_s31789" name="Equation" r:id="rId5" imgW="1447172" imgH="482391" progId="Equation.3">
                  <p:embed/>
                </p:oleObj>
              </mc:Choice>
              <mc:Fallback>
                <p:oleObj name="Equation" r:id="rId5" imgW="1447172" imgH="482391"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1447800"/>
                        <a:ext cx="215582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0" name="Object 4"/>
          <p:cNvGraphicFramePr>
            <a:graphicFrameLocks noChangeAspect="1"/>
          </p:cNvGraphicFramePr>
          <p:nvPr>
            <p:extLst>
              <p:ext uri="{D42A27DB-BD31-4B8C-83A1-F6EECF244321}">
                <p14:modId xmlns:p14="http://schemas.microsoft.com/office/powerpoint/2010/main" val="3216688421"/>
              </p:ext>
            </p:extLst>
          </p:nvPr>
        </p:nvGraphicFramePr>
        <p:xfrm>
          <a:off x="3025775" y="4114800"/>
          <a:ext cx="2155825" cy="717550"/>
        </p:xfrm>
        <a:graphic>
          <a:graphicData uri="http://schemas.openxmlformats.org/presentationml/2006/ole">
            <mc:AlternateContent xmlns:mc="http://schemas.openxmlformats.org/markup-compatibility/2006">
              <mc:Choice xmlns:v="urn:schemas-microsoft-com:vml" Requires="v">
                <p:oleObj spid="_x0000_s31790" name="Equation" r:id="rId7" imgW="1447172" imgH="482391" progId="Equation.3">
                  <p:embed/>
                </p:oleObj>
              </mc:Choice>
              <mc:Fallback>
                <p:oleObj name="Equation" r:id="rId7" imgW="1447172" imgH="482391"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775" y="4114800"/>
                        <a:ext cx="2155825"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1" name="Object 7"/>
          <p:cNvGraphicFramePr>
            <a:graphicFrameLocks noChangeAspect="1"/>
          </p:cNvGraphicFramePr>
          <p:nvPr/>
        </p:nvGraphicFramePr>
        <p:xfrm>
          <a:off x="914400" y="5181600"/>
          <a:ext cx="257175" cy="374650"/>
        </p:xfrm>
        <a:graphic>
          <a:graphicData uri="http://schemas.openxmlformats.org/presentationml/2006/ole">
            <mc:AlternateContent xmlns:mc="http://schemas.openxmlformats.org/markup-compatibility/2006">
              <mc:Choice xmlns:v="urn:schemas-microsoft-com:vml" Requires="v">
                <p:oleObj spid="_x0000_s31791" name="Equation" r:id="rId8" imgW="163875" imgH="238323" progId="Equation.DSMT4">
                  <p:embed/>
                </p:oleObj>
              </mc:Choice>
              <mc:Fallback>
                <p:oleObj name="Equation" r:id="rId8" imgW="163875" imgH="238323"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5181600"/>
                        <a:ext cx="257175" cy="37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2" name="Object 8"/>
          <p:cNvGraphicFramePr>
            <a:graphicFrameLocks noChangeAspect="1"/>
          </p:cNvGraphicFramePr>
          <p:nvPr/>
        </p:nvGraphicFramePr>
        <p:xfrm>
          <a:off x="3276600" y="5181600"/>
          <a:ext cx="149225" cy="381000"/>
        </p:xfrm>
        <a:graphic>
          <a:graphicData uri="http://schemas.openxmlformats.org/presentationml/2006/ole">
            <mc:AlternateContent xmlns:mc="http://schemas.openxmlformats.org/markup-compatibility/2006">
              <mc:Choice xmlns:v="urn:schemas-microsoft-com:vml" Requires="v">
                <p:oleObj spid="_x0000_s31792" name="Equation" r:id="rId10" imgW="149828" imgH="230774" progId="Equation.DSMT4">
                  <p:embed/>
                </p:oleObj>
              </mc:Choice>
              <mc:Fallback>
                <p:oleObj name="Equation" r:id="rId10" imgW="149828" imgH="230774" progId="Equation.DSMT4">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5181600"/>
                        <a:ext cx="1492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animEffect transition="in" filter="barn(inVertical)">
                                      <p:cBhvr>
                                        <p:cTn id="7" dur="500"/>
                                        <p:tgtEl>
                                          <p:spTgt spid="31747">
                                            <p:txEl>
                                              <p:pRg st="3" end="3"/>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1748"/>
                                        </p:tgtEl>
                                        <p:attrNameLst>
                                          <p:attrName>style.visibility</p:attrName>
                                        </p:attrNameLst>
                                      </p:cBhvr>
                                      <p:to>
                                        <p:strVal val="visible"/>
                                      </p:to>
                                    </p:set>
                                    <p:animEffect transition="in" filter="barn(inVertical)">
                                      <p:cBhvr>
                                        <p:cTn id="11" dur="500"/>
                                        <p:tgtEl>
                                          <p:spTgt spid="3174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1747">
                                            <p:txEl>
                                              <p:pRg st="8" end="8"/>
                                            </p:txEl>
                                          </p:spTgt>
                                        </p:tgtEl>
                                        <p:attrNameLst>
                                          <p:attrName>style.visibility</p:attrName>
                                        </p:attrNameLst>
                                      </p:cBhvr>
                                      <p:to>
                                        <p:strVal val="visible"/>
                                      </p:to>
                                    </p:set>
                                    <p:animEffect transition="in" filter="barn(inVertical)">
                                      <p:cBhvr>
                                        <p:cTn id="16" dur="500"/>
                                        <p:tgtEl>
                                          <p:spTgt spid="31747">
                                            <p:txEl>
                                              <p:pRg st="8" end="8"/>
                                            </p:txEl>
                                          </p:spTgt>
                                        </p:tgtEl>
                                      </p:cBhvr>
                                    </p:animEffect>
                                  </p:childTnLst>
                                </p:cTn>
                              </p:par>
                            </p:childTnLst>
                          </p:cTn>
                        </p:par>
                        <p:par>
                          <p:cTn id="17" fill="hold">
                            <p:stCondLst>
                              <p:cond delay="500"/>
                            </p:stCondLst>
                            <p:childTnLst>
                              <p:par>
                                <p:cTn id="18" presetID="16" presetClass="entr" presetSubtype="21" fill="hold" nodeType="afterEffect">
                                  <p:stCondLst>
                                    <p:cond delay="0"/>
                                  </p:stCondLst>
                                  <p:childTnLst>
                                    <p:set>
                                      <p:cBhvr>
                                        <p:cTn id="19" dur="1" fill="hold">
                                          <p:stCondLst>
                                            <p:cond delay="0"/>
                                          </p:stCondLst>
                                        </p:cTn>
                                        <p:tgtEl>
                                          <p:spTgt spid="31750"/>
                                        </p:tgtEl>
                                        <p:attrNameLst>
                                          <p:attrName>style.visibility</p:attrName>
                                        </p:attrNameLst>
                                      </p:cBhvr>
                                      <p:to>
                                        <p:strVal val="visible"/>
                                      </p:to>
                                    </p:set>
                                    <p:animEffect transition="in" filter="barn(inVertical)">
                                      <p:cBhvr>
                                        <p:cTn id="20" dur="500"/>
                                        <p:tgtEl>
                                          <p:spTgt spid="3175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1747">
                                            <p:txEl>
                                              <p:pRg st="11" end="11"/>
                                            </p:txEl>
                                          </p:spTgt>
                                        </p:tgtEl>
                                        <p:attrNameLst>
                                          <p:attrName>style.visibility</p:attrName>
                                        </p:attrNameLst>
                                      </p:cBhvr>
                                      <p:to>
                                        <p:strVal val="visible"/>
                                      </p:to>
                                    </p:set>
                                    <p:animEffect transition="in" filter="barn(inVertical)">
                                      <p:cBhvr>
                                        <p:cTn id="25" dur="500"/>
                                        <p:tgtEl>
                                          <p:spTgt spid="31747">
                                            <p:txEl>
                                              <p:pRg st="11" end="11"/>
                                            </p:txEl>
                                          </p:spTgt>
                                        </p:tgtEl>
                                      </p:cBhvr>
                                    </p:animEffect>
                                  </p:childTnLst>
                                </p:cTn>
                              </p:par>
                            </p:childTnLst>
                          </p:cTn>
                        </p:par>
                        <p:par>
                          <p:cTn id="26" fill="hold">
                            <p:stCondLst>
                              <p:cond delay="500"/>
                            </p:stCondLst>
                            <p:childTnLst>
                              <p:par>
                                <p:cTn id="27" presetID="16" presetClass="entr" presetSubtype="21" fill="hold" nodeType="afterEffect">
                                  <p:stCondLst>
                                    <p:cond delay="0"/>
                                  </p:stCondLst>
                                  <p:childTnLst>
                                    <p:set>
                                      <p:cBhvr>
                                        <p:cTn id="28" dur="1" fill="hold">
                                          <p:stCondLst>
                                            <p:cond delay="0"/>
                                          </p:stCondLst>
                                        </p:cTn>
                                        <p:tgtEl>
                                          <p:spTgt spid="31747">
                                            <p:txEl>
                                              <p:pRg st="12" end="12"/>
                                            </p:txEl>
                                          </p:spTgt>
                                        </p:tgtEl>
                                        <p:attrNameLst>
                                          <p:attrName>style.visibility</p:attrName>
                                        </p:attrNameLst>
                                      </p:cBhvr>
                                      <p:to>
                                        <p:strVal val="visible"/>
                                      </p:to>
                                    </p:set>
                                    <p:animEffect transition="in" filter="barn(inVertical)">
                                      <p:cBhvr>
                                        <p:cTn id="29" dur="500"/>
                                        <p:tgtEl>
                                          <p:spTgt spid="3174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7"/>
          <p:cNvSpPr>
            <a:spLocks noGrp="1" noChangeArrowheads="1"/>
          </p:cNvSpPr>
          <p:nvPr>
            <p:ph type="ctrTitle"/>
          </p:nvPr>
        </p:nvSpPr>
        <p:spPr/>
        <p:txBody>
          <a:bodyPr/>
          <a:lstStyle/>
          <a:p>
            <a:pPr eaLnBrk="1" hangingPunct="1"/>
            <a:r>
              <a:rPr lang="en-US" altLang="en-US" smtClean="0">
                <a:ea typeface="Arial Unicode MS" panose="020B0604020202020204" pitchFamily="34" charset="-128"/>
                <a:cs typeface="Arial Unicode MS" panose="020B0604020202020204" pitchFamily="34" charset="-128"/>
              </a:rPr>
              <a:t>Dual Simplex Method</a:t>
            </a:r>
          </a:p>
        </p:txBody>
      </p:sp>
      <p:sp>
        <p:nvSpPr>
          <p:cNvPr id="17411" name="Rectangle 45"/>
          <p:cNvSpPr>
            <a:spLocks noGrp="1" noChangeArrowheads="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1655AB0-0365-4617-9375-C6ABFAEA0528}" type="slidenum">
              <a:rPr lang="en-US" altLang="en-US" sz="1400">
                <a:solidFill>
                  <a:schemeClr val="tx2"/>
                </a:solidFill>
              </a:rPr>
              <a:pPr eaLnBrk="1" hangingPunct="1"/>
              <a:t>26</a:t>
            </a:fld>
            <a:endParaRPr lang="en-US" altLang="en-US" sz="1400">
              <a:solidFill>
                <a:schemeClr val="tx2"/>
              </a:solidFill>
            </a:endParaRPr>
          </a:p>
        </p:txBody>
      </p:sp>
      <p:sp>
        <p:nvSpPr>
          <p:cNvPr id="17412" name="Rectangle 9"/>
          <p:cNvSpPr>
            <a:spLocks noChangeArrowheads="1"/>
          </p:cNvSpPr>
          <p:nvPr/>
        </p:nvSpPr>
        <p:spPr bwMode="auto">
          <a:xfrm>
            <a:off x="0" y="3071813"/>
            <a:ext cx="91440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200">
                <a:latin typeface="Arial Unicode MS" panose="020B0604020202020204" pitchFamily="34" charset="-128"/>
                <a:ea typeface="Arial Unicode MS" panose="020B0604020202020204" pitchFamily="34" charset="-128"/>
                <a:cs typeface="Arial Unicode MS" panose="020B0604020202020204" pitchFamily="34" charset="-128"/>
              </a:rPr>
              <a:t> </a:t>
            </a:r>
          </a:p>
          <a:p>
            <a:endParaRPr lang="en-US" altLang="en-US"/>
          </a:p>
        </p:txBody>
      </p:sp>
    </p:spTree>
    <p:extLst>
      <p:ext uri="{BB962C8B-B14F-4D97-AF65-F5344CB8AC3E}">
        <p14:creationId xmlns:p14="http://schemas.microsoft.com/office/powerpoint/2010/main" val="42246296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0"/>
            <a:ext cx="8458200" cy="990600"/>
          </a:xfrm>
        </p:spPr>
        <p:txBody>
          <a:bodyPr/>
          <a:lstStyle/>
          <a:p>
            <a:pPr eaLnBrk="1" hangingPunct="1"/>
            <a:r>
              <a:rPr lang="en-US" altLang="en-US" sz="3600" dirty="0" smtClean="0"/>
              <a:t>Dual Simplex Method </a:t>
            </a:r>
            <a:br>
              <a:rPr lang="en-US" altLang="en-US" sz="3600" dirty="0" smtClean="0"/>
            </a:br>
            <a:r>
              <a:rPr lang="en-US" altLang="en-US" sz="3600" dirty="0" smtClean="0"/>
              <a:t>Introduction</a:t>
            </a:r>
            <a:endParaRPr lang="en-US" altLang="en-US" sz="3600" dirty="0" smtClean="0">
              <a:cs typeface="Times New Roman" panose="02020603050405020304" pitchFamily="18" charset="0"/>
            </a:endParaRPr>
          </a:p>
        </p:txBody>
      </p:sp>
      <p:sp>
        <p:nvSpPr>
          <p:cNvPr id="18435"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74EB347-D4A6-4E77-AB79-443C9425E1D1}" type="slidenum">
              <a:rPr lang="en-US" altLang="en-US" sz="1400">
                <a:solidFill>
                  <a:schemeClr val="tx2"/>
                </a:solidFill>
              </a:rPr>
              <a:pPr eaLnBrk="1" hangingPunct="1"/>
              <a:t>27</a:t>
            </a:fld>
            <a:endParaRPr lang="en-US" altLang="en-US" sz="1400">
              <a:solidFill>
                <a:schemeClr val="tx2"/>
              </a:solidFill>
            </a:endParaRPr>
          </a:p>
        </p:txBody>
      </p:sp>
      <p:sp>
        <p:nvSpPr>
          <p:cNvPr id="31747" name="Rectangle 3"/>
          <p:cNvSpPr>
            <a:spLocks noGrp="1" noChangeArrowheads="1"/>
          </p:cNvSpPr>
          <p:nvPr>
            <p:ph sz="quarter" idx="1"/>
          </p:nvPr>
        </p:nvSpPr>
        <p:spPr>
          <a:xfrm>
            <a:off x="609600" y="1298028"/>
            <a:ext cx="8382000" cy="5334000"/>
          </a:xfrm>
        </p:spPr>
        <p:txBody>
          <a:bodyPr>
            <a:normAutofit/>
          </a:bodyPr>
          <a:lstStyle/>
          <a:p>
            <a:pPr marL="274320" indent="-274320" eaLnBrk="1" fontAlgn="auto" hangingPunct="1">
              <a:spcAft>
                <a:spcPts val="0"/>
              </a:spcAft>
              <a:buFont typeface="Wingdings 3"/>
              <a:buChar char=""/>
              <a:defRPr/>
            </a:pPr>
            <a:r>
              <a:rPr lang="en-US" sz="1600" dirty="0" smtClean="0"/>
              <a:t>The simplex method moves from basic feasible solution to basic feasible solution until a set of optimality conditions are satisfied. </a:t>
            </a:r>
          </a:p>
          <a:p>
            <a:pPr marL="548640" lvl="1" indent="-274320" eaLnBrk="1" fontAlgn="auto" hangingPunct="1">
              <a:spcAft>
                <a:spcPts val="0"/>
              </a:spcAft>
              <a:buFont typeface="Wingdings 3"/>
              <a:buChar char=""/>
              <a:defRPr/>
            </a:pPr>
            <a:r>
              <a:rPr lang="en-US" sz="1200" dirty="0" smtClean="0">
                <a:solidFill>
                  <a:schemeClr val="tx1"/>
                </a:solidFill>
              </a:rPr>
              <a:t>While maintaining feasibility, </a:t>
            </a:r>
          </a:p>
          <a:p>
            <a:pPr marL="548640" lvl="1" indent="-274320" eaLnBrk="1" fontAlgn="auto" hangingPunct="1">
              <a:spcAft>
                <a:spcPts val="0"/>
              </a:spcAft>
              <a:buFont typeface="Wingdings 3"/>
              <a:buChar char=""/>
              <a:defRPr/>
            </a:pPr>
            <a:r>
              <a:rPr lang="en-US" sz="1200" dirty="0" smtClean="0">
                <a:solidFill>
                  <a:schemeClr val="tx1"/>
                </a:solidFill>
              </a:rPr>
              <a:t>We move toward optimality. </a:t>
            </a:r>
          </a:p>
          <a:p>
            <a:pPr marL="274320" indent="-274320" eaLnBrk="1" fontAlgn="auto" hangingPunct="1">
              <a:spcAft>
                <a:spcPts val="0"/>
              </a:spcAft>
              <a:buFont typeface="Wingdings 3"/>
              <a:buChar char=""/>
              <a:defRPr/>
            </a:pPr>
            <a:endParaRPr lang="en-US" sz="1600" dirty="0" smtClean="0"/>
          </a:p>
          <a:p>
            <a:pPr marL="274320" indent="-274320" eaLnBrk="1" fontAlgn="auto" hangingPunct="1">
              <a:spcAft>
                <a:spcPts val="0"/>
              </a:spcAft>
              <a:buFont typeface="Wingdings 3"/>
              <a:buChar char=""/>
              <a:defRPr/>
            </a:pPr>
            <a:r>
              <a:rPr lang="en-US" sz="1600" dirty="0" smtClean="0"/>
              <a:t>In the Dual Simplex method, we start with the optimality conditions satisfied, but with an infeasible basic solution. </a:t>
            </a:r>
          </a:p>
          <a:p>
            <a:pPr marL="548640" lvl="1" indent="-274320" eaLnBrk="1" fontAlgn="auto" hangingPunct="1">
              <a:spcAft>
                <a:spcPts val="0"/>
              </a:spcAft>
              <a:buFont typeface="Wingdings 3"/>
              <a:buChar char=""/>
              <a:defRPr/>
            </a:pPr>
            <a:r>
              <a:rPr lang="en-US" sz="1200" dirty="0" smtClean="0">
                <a:solidFill>
                  <a:schemeClr val="tx1"/>
                </a:solidFill>
              </a:rPr>
              <a:t>We make our pivots in order to reduce the amount of infeasibility in the problem. </a:t>
            </a:r>
          </a:p>
          <a:p>
            <a:pPr marL="548640" lvl="1" indent="-274320" eaLnBrk="1" fontAlgn="auto" hangingPunct="1">
              <a:spcAft>
                <a:spcPts val="0"/>
              </a:spcAft>
              <a:buFont typeface="Wingdings 3"/>
              <a:buChar char=""/>
              <a:defRPr/>
            </a:pPr>
            <a:r>
              <a:rPr lang="en-US" sz="1200" dirty="0" smtClean="0">
                <a:solidFill>
                  <a:schemeClr val="tx1"/>
                </a:solidFill>
              </a:rPr>
              <a:t>Optimality is maintained while infeasibility is reduced.</a:t>
            </a:r>
          </a:p>
          <a:p>
            <a:pPr marL="274320" indent="-274320" eaLnBrk="1" fontAlgn="auto" hangingPunct="1">
              <a:spcAft>
                <a:spcPts val="0"/>
              </a:spcAft>
              <a:buFont typeface="Wingdings 3"/>
              <a:buChar char=""/>
              <a:defRPr/>
            </a:pPr>
            <a:endParaRPr lang="en-US" sz="1600" dirty="0" smtClean="0"/>
          </a:p>
          <a:p>
            <a:pPr marL="274320" indent="-274320" eaLnBrk="1" fontAlgn="auto" hangingPunct="1">
              <a:spcAft>
                <a:spcPts val="0"/>
              </a:spcAft>
              <a:buFont typeface="Wingdings 3"/>
              <a:buChar char=""/>
              <a:defRPr/>
            </a:pPr>
            <a:r>
              <a:rPr lang="en-US" sz="1600" dirty="0" smtClean="0"/>
              <a:t>For a maximization primal problem</a:t>
            </a:r>
          </a:p>
          <a:p>
            <a:pPr marL="548640" lvl="1" indent="-274320" eaLnBrk="1" fontAlgn="auto" hangingPunct="1">
              <a:spcAft>
                <a:spcPts val="0"/>
              </a:spcAft>
              <a:buFont typeface="Wingdings 3"/>
              <a:buChar char=""/>
              <a:defRPr/>
            </a:pPr>
            <a:r>
              <a:rPr lang="en-US" sz="1200" dirty="0" smtClean="0">
                <a:solidFill>
                  <a:schemeClr val="tx1"/>
                </a:solidFill>
              </a:rPr>
              <a:t>Our primal problem is primal feasible with the initial right hand sides non-negative. </a:t>
            </a:r>
          </a:p>
          <a:p>
            <a:pPr marL="548640" lvl="1" indent="-274320" eaLnBrk="1" fontAlgn="auto" hangingPunct="1">
              <a:spcAft>
                <a:spcPts val="0"/>
              </a:spcAft>
              <a:buFont typeface="Wingdings 3"/>
              <a:buChar char=""/>
              <a:defRPr/>
            </a:pPr>
            <a:r>
              <a:rPr lang="en-US" sz="1200" dirty="0" smtClean="0">
                <a:solidFill>
                  <a:schemeClr val="tx1"/>
                </a:solidFill>
              </a:rPr>
              <a:t>Unless the initial tableau is also optimal, at least one coefficient in objective row is negative. </a:t>
            </a:r>
          </a:p>
          <a:p>
            <a:pPr marL="274320" indent="-274320" eaLnBrk="1" fontAlgn="auto" hangingPunct="1">
              <a:spcAft>
                <a:spcPts val="0"/>
              </a:spcAft>
              <a:buFont typeface="Wingdings 3"/>
              <a:buChar char=""/>
              <a:defRPr/>
            </a:pPr>
            <a:endParaRPr lang="en-US" sz="1600" dirty="0" smtClean="0"/>
          </a:p>
          <a:p>
            <a:pPr marL="274320" indent="-274320" eaLnBrk="1" fontAlgn="auto" hangingPunct="1">
              <a:spcAft>
                <a:spcPts val="0"/>
              </a:spcAft>
              <a:buFont typeface="Wingdings 3"/>
              <a:buChar char=""/>
              <a:defRPr/>
            </a:pPr>
            <a:r>
              <a:rPr lang="en-US" sz="1600" dirty="0" smtClean="0"/>
              <a:t>The dual of such a problem would </a:t>
            </a:r>
            <a:r>
              <a:rPr lang="en-US" sz="1600" i="1" dirty="0" smtClean="0"/>
              <a:t>not</a:t>
            </a:r>
            <a:r>
              <a:rPr lang="en-US" sz="1600" dirty="0" smtClean="0"/>
              <a:t> be feasible. </a:t>
            </a:r>
          </a:p>
          <a:p>
            <a:pPr marL="548640" lvl="1" indent="-274320" eaLnBrk="1" fontAlgn="auto" hangingPunct="1">
              <a:spcAft>
                <a:spcPts val="0"/>
              </a:spcAft>
              <a:buFont typeface="Wingdings 3"/>
              <a:buChar char=""/>
              <a:defRPr/>
            </a:pPr>
            <a:r>
              <a:rPr lang="en-US" sz="1200" dirty="0" smtClean="0">
                <a:solidFill>
                  <a:schemeClr val="tx1"/>
                </a:solidFill>
              </a:rPr>
              <a:t>Recall the objective function coefficients in the primal become the RHS in the dual. </a:t>
            </a:r>
          </a:p>
          <a:p>
            <a:pPr marL="548640" lvl="1" indent="-274320" eaLnBrk="1" fontAlgn="auto" hangingPunct="1">
              <a:spcAft>
                <a:spcPts val="0"/>
              </a:spcAft>
              <a:buFont typeface="Wingdings 3"/>
              <a:buChar char=""/>
              <a:defRPr/>
            </a:pPr>
            <a:r>
              <a:rPr lang="en-US" sz="1200" dirty="0" smtClean="0">
                <a:solidFill>
                  <a:schemeClr val="tx1"/>
                </a:solidFill>
              </a:rPr>
              <a:t>The problem would not be dual feasible. </a:t>
            </a:r>
          </a:p>
          <a:p>
            <a:pPr marL="548640" lvl="1" indent="-274320" eaLnBrk="1" fontAlgn="auto" hangingPunct="1">
              <a:spcAft>
                <a:spcPts val="0"/>
              </a:spcAft>
              <a:buFont typeface="Wingdings 3"/>
              <a:buChar char=""/>
              <a:defRPr/>
            </a:pPr>
            <a:r>
              <a:rPr lang="en-US" sz="1200" dirty="0" smtClean="0">
                <a:solidFill>
                  <a:schemeClr val="tx1"/>
                </a:solidFill>
              </a:rPr>
              <a:t>As we pivot, the ratio test maintains feasibility in the primal, while pushing the objective toward optimality by entering the variable that will most increase the objective function (has the best objective row coefficient). </a:t>
            </a:r>
          </a:p>
          <a:p>
            <a:pPr marL="548640" lvl="1" indent="-274320" eaLnBrk="1" fontAlgn="auto" hangingPunct="1">
              <a:spcAft>
                <a:spcPts val="0"/>
              </a:spcAft>
              <a:buFont typeface="Wingdings 3"/>
              <a:buChar char=""/>
              <a:defRPr/>
            </a:pPr>
            <a:r>
              <a:rPr lang="en-US" sz="1200" dirty="0" smtClean="0">
                <a:solidFill>
                  <a:schemeClr val="tx1"/>
                </a:solidFill>
              </a:rPr>
              <a:t>The process terminates when all the objective function row coefficients become non-negative – a feasible solution to the dual.</a:t>
            </a:r>
          </a:p>
        </p:txBody>
      </p:sp>
    </p:spTree>
    <p:extLst>
      <p:ext uri="{BB962C8B-B14F-4D97-AF65-F5344CB8AC3E}">
        <p14:creationId xmlns:p14="http://schemas.microsoft.com/office/powerpoint/2010/main" val="36340068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arn(inVertical)">
                                      <p:cBhvr>
                                        <p:cTn id="7" dur="500"/>
                                        <p:tgtEl>
                                          <p:spTgt spid="31747">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500"/>
                                  </p:stCondLst>
                                  <p:childTnLst>
                                    <p:set>
                                      <p:cBhvr>
                                        <p:cTn id="10" dur="1" fill="hold">
                                          <p:stCondLst>
                                            <p:cond delay="0"/>
                                          </p:stCondLst>
                                        </p:cTn>
                                        <p:tgtEl>
                                          <p:spTgt spid="31747">
                                            <p:txEl>
                                              <p:pRg st="1" end="1"/>
                                            </p:txEl>
                                          </p:spTgt>
                                        </p:tgtEl>
                                        <p:attrNameLst>
                                          <p:attrName>style.visibility</p:attrName>
                                        </p:attrNameLst>
                                      </p:cBhvr>
                                      <p:to>
                                        <p:strVal val="visible"/>
                                      </p:to>
                                    </p:set>
                                    <p:animEffect transition="in" filter="barn(inVertical)">
                                      <p:cBhvr>
                                        <p:cTn id="11" dur="500"/>
                                        <p:tgtEl>
                                          <p:spTgt spid="31747">
                                            <p:txEl>
                                              <p:pRg st="1" end="1"/>
                                            </p:txEl>
                                          </p:spTgt>
                                        </p:tgtEl>
                                      </p:cBhvr>
                                    </p:animEffect>
                                  </p:childTnLst>
                                </p:cTn>
                              </p:par>
                            </p:childTnLst>
                          </p:cTn>
                        </p:par>
                        <p:par>
                          <p:cTn id="12" fill="hold">
                            <p:stCondLst>
                              <p:cond delay="1500"/>
                            </p:stCondLst>
                            <p:childTnLst>
                              <p:par>
                                <p:cTn id="13" presetID="16" presetClass="entr" presetSubtype="21" fill="hold" nodeType="afterEffect">
                                  <p:stCondLst>
                                    <p:cond delay="50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arn(inVertical)">
                                      <p:cBhvr>
                                        <p:cTn id="15" dur="5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1747">
                                            <p:txEl>
                                              <p:pRg st="4" end="4"/>
                                            </p:txEl>
                                          </p:spTgt>
                                        </p:tgtEl>
                                        <p:attrNameLst>
                                          <p:attrName>style.visibility</p:attrName>
                                        </p:attrNameLst>
                                      </p:cBhvr>
                                      <p:to>
                                        <p:strVal val="visible"/>
                                      </p:to>
                                    </p:set>
                                    <p:animEffect transition="in" filter="barn(inVertical)">
                                      <p:cBhvr>
                                        <p:cTn id="20" dur="500"/>
                                        <p:tgtEl>
                                          <p:spTgt spid="31747">
                                            <p:txEl>
                                              <p:pRg st="4" end="4"/>
                                            </p:txEl>
                                          </p:spTgt>
                                        </p:tgtEl>
                                      </p:cBhvr>
                                    </p:animEffect>
                                  </p:childTnLst>
                                </p:cTn>
                              </p:par>
                            </p:childTnLst>
                          </p:cTn>
                        </p:par>
                        <p:par>
                          <p:cTn id="21" fill="hold">
                            <p:stCondLst>
                              <p:cond delay="500"/>
                            </p:stCondLst>
                            <p:childTnLst>
                              <p:par>
                                <p:cTn id="22" presetID="16" presetClass="entr" presetSubtype="21" fill="hold" nodeType="afterEffect">
                                  <p:stCondLst>
                                    <p:cond delay="500"/>
                                  </p:stCondLst>
                                  <p:childTnLst>
                                    <p:set>
                                      <p:cBhvr>
                                        <p:cTn id="23" dur="1" fill="hold">
                                          <p:stCondLst>
                                            <p:cond delay="0"/>
                                          </p:stCondLst>
                                        </p:cTn>
                                        <p:tgtEl>
                                          <p:spTgt spid="31747">
                                            <p:txEl>
                                              <p:pRg st="5" end="5"/>
                                            </p:txEl>
                                          </p:spTgt>
                                        </p:tgtEl>
                                        <p:attrNameLst>
                                          <p:attrName>style.visibility</p:attrName>
                                        </p:attrNameLst>
                                      </p:cBhvr>
                                      <p:to>
                                        <p:strVal val="visible"/>
                                      </p:to>
                                    </p:set>
                                    <p:animEffect transition="in" filter="barn(inVertical)">
                                      <p:cBhvr>
                                        <p:cTn id="24" dur="500"/>
                                        <p:tgtEl>
                                          <p:spTgt spid="31747">
                                            <p:txEl>
                                              <p:pRg st="5" end="5"/>
                                            </p:txEl>
                                          </p:spTgt>
                                        </p:tgtEl>
                                      </p:cBhvr>
                                    </p:animEffect>
                                  </p:childTnLst>
                                </p:cTn>
                              </p:par>
                            </p:childTnLst>
                          </p:cTn>
                        </p:par>
                        <p:par>
                          <p:cTn id="25" fill="hold">
                            <p:stCondLst>
                              <p:cond delay="1500"/>
                            </p:stCondLst>
                            <p:childTnLst>
                              <p:par>
                                <p:cTn id="26" presetID="16" presetClass="entr" presetSubtype="21" fill="hold" nodeType="afterEffect">
                                  <p:stCondLst>
                                    <p:cond delay="500"/>
                                  </p:stCondLst>
                                  <p:childTnLst>
                                    <p:set>
                                      <p:cBhvr>
                                        <p:cTn id="27" dur="1" fill="hold">
                                          <p:stCondLst>
                                            <p:cond delay="0"/>
                                          </p:stCondLst>
                                        </p:cTn>
                                        <p:tgtEl>
                                          <p:spTgt spid="31747">
                                            <p:txEl>
                                              <p:pRg st="6" end="6"/>
                                            </p:txEl>
                                          </p:spTgt>
                                        </p:tgtEl>
                                        <p:attrNameLst>
                                          <p:attrName>style.visibility</p:attrName>
                                        </p:attrNameLst>
                                      </p:cBhvr>
                                      <p:to>
                                        <p:strVal val="visible"/>
                                      </p:to>
                                    </p:set>
                                    <p:animEffect transition="in" filter="barn(inVertical)">
                                      <p:cBhvr>
                                        <p:cTn id="28" dur="500"/>
                                        <p:tgtEl>
                                          <p:spTgt spid="3174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1747">
                                            <p:txEl>
                                              <p:pRg st="8" end="8"/>
                                            </p:txEl>
                                          </p:spTgt>
                                        </p:tgtEl>
                                        <p:attrNameLst>
                                          <p:attrName>style.visibility</p:attrName>
                                        </p:attrNameLst>
                                      </p:cBhvr>
                                      <p:to>
                                        <p:strVal val="visible"/>
                                      </p:to>
                                    </p:set>
                                    <p:animEffect transition="in" filter="barn(inVertical)">
                                      <p:cBhvr>
                                        <p:cTn id="33" dur="500"/>
                                        <p:tgtEl>
                                          <p:spTgt spid="31747">
                                            <p:txEl>
                                              <p:pRg st="8" end="8"/>
                                            </p:txEl>
                                          </p:spTgt>
                                        </p:tgtEl>
                                      </p:cBhvr>
                                    </p:animEffect>
                                  </p:childTnLst>
                                </p:cTn>
                              </p:par>
                            </p:childTnLst>
                          </p:cTn>
                        </p:par>
                        <p:par>
                          <p:cTn id="34" fill="hold">
                            <p:stCondLst>
                              <p:cond delay="500"/>
                            </p:stCondLst>
                            <p:childTnLst>
                              <p:par>
                                <p:cTn id="35" presetID="16" presetClass="entr" presetSubtype="21" fill="hold" nodeType="afterEffect">
                                  <p:stCondLst>
                                    <p:cond delay="0"/>
                                  </p:stCondLst>
                                  <p:childTnLst>
                                    <p:set>
                                      <p:cBhvr>
                                        <p:cTn id="36" dur="1" fill="hold">
                                          <p:stCondLst>
                                            <p:cond delay="0"/>
                                          </p:stCondLst>
                                        </p:cTn>
                                        <p:tgtEl>
                                          <p:spTgt spid="31747">
                                            <p:txEl>
                                              <p:pRg st="9" end="9"/>
                                            </p:txEl>
                                          </p:spTgt>
                                        </p:tgtEl>
                                        <p:attrNameLst>
                                          <p:attrName>style.visibility</p:attrName>
                                        </p:attrNameLst>
                                      </p:cBhvr>
                                      <p:to>
                                        <p:strVal val="visible"/>
                                      </p:to>
                                    </p:set>
                                    <p:animEffect transition="in" filter="barn(inVertical)">
                                      <p:cBhvr>
                                        <p:cTn id="37" dur="500"/>
                                        <p:tgtEl>
                                          <p:spTgt spid="31747">
                                            <p:txEl>
                                              <p:pRg st="9" end="9"/>
                                            </p:txEl>
                                          </p:spTgt>
                                        </p:tgtEl>
                                      </p:cBhvr>
                                    </p:animEffect>
                                  </p:childTnLst>
                                </p:cTn>
                              </p:par>
                            </p:childTnLst>
                          </p:cTn>
                        </p:par>
                        <p:par>
                          <p:cTn id="38" fill="hold">
                            <p:stCondLst>
                              <p:cond delay="1000"/>
                            </p:stCondLst>
                            <p:childTnLst>
                              <p:par>
                                <p:cTn id="39" presetID="16" presetClass="entr" presetSubtype="21" fill="hold" nodeType="afterEffect">
                                  <p:stCondLst>
                                    <p:cond delay="0"/>
                                  </p:stCondLst>
                                  <p:childTnLst>
                                    <p:set>
                                      <p:cBhvr>
                                        <p:cTn id="40" dur="1" fill="hold">
                                          <p:stCondLst>
                                            <p:cond delay="0"/>
                                          </p:stCondLst>
                                        </p:cTn>
                                        <p:tgtEl>
                                          <p:spTgt spid="31747">
                                            <p:txEl>
                                              <p:pRg st="10" end="10"/>
                                            </p:txEl>
                                          </p:spTgt>
                                        </p:tgtEl>
                                        <p:attrNameLst>
                                          <p:attrName>style.visibility</p:attrName>
                                        </p:attrNameLst>
                                      </p:cBhvr>
                                      <p:to>
                                        <p:strVal val="visible"/>
                                      </p:to>
                                    </p:set>
                                    <p:animEffect transition="in" filter="barn(inVertical)">
                                      <p:cBhvr>
                                        <p:cTn id="41" dur="500"/>
                                        <p:tgtEl>
                                          <p:spTgt spid="3174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31747">
                                            <p:txEl>
                                              <p:pRg st="12" end="12"/>
                                            </p:txEl>
                                          </p:spTgt>
                                        </p:tgtEl>
                                        <p:attrNameLst>
                                          <p:attrName>style.visibility</p:attrName>
                                        </p:attrNameLst>
                                      </p:cBhvr>
                                      <p:to>
                                        <p:strVal val="visible"/>
                                      </p:to>
                                    </p:set>
                                    <p:animEffect transition="in" filter="barn(inVertical)">
                                      <p:cBhvr>
                                        <p:cTn id="46" dur="500"/>
                                        <p:tgtEl>
                                          <p:spTgt spid="31747">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1747">
                                            <p:txEl>
                                              <p:pRg st="13" end="13"/>
                                            </p:txEl>
                                          </p:spTgt>
                                        </p:tgtEl>
                                        <p:attrNameLst>
                                          <p:attrName>style.visibility</p:attrName>
                                        </p:attrNameLst>
                                      </p:cBhvr>
                                      <p:to>
                                        <p:strVal val="visible"/>
                                      </p:to>
                                    </p:set>
                                    <p:animEffect transition="in" filter="barn(inVertical)">
                                      <p:cBhvr>
                                        <p:cTn id="51" dur="500"/>
                                        <p:tgtEl>
                                          <p:spTgt spid="31747">
                                            <p:txEl>
                                              <p:pRg st="13" end="13"/>
                                            </p:txEl>
                                          </p:spTgt>
                                        </p:tgtEl>
                                      </p:cBhvr>
                                    </p:animEffect>
                                  </p:childTnLst>
                                </p:cTn>
                              </p:par>
                            </p:childTnLst>
                          </p:cTn>
                        </p:par>
                        <p:par>
                          <p:cTn id="52" fill="hold">
                            <p:stCondLst>
                              <p:cond delay="500"/>
                            </p:stCondLst>
                            <p:childTnLst>
                              <p:par>
                                <p:cTn id="53" presetID="16" presetClass="entr" presetSubtype="21" fill="hold" nodeType="afterEffect">
                                  <p:stCondLst>
                                    <p:cond delay="0"/>
                                  </p:stCondLst>
                                  <p:childTnLst>
                                    <p:set>
                                      <p:cBhvr>
                                        <p:cTn id="54" dur="1" fill="hold">
                                          <p:stCondLst>
                                            <p:cond delay="0"/>
                                          </p:stCondLst>
                                        </p:cTn>
                                        <p:tgtEl>
                                          <p:spTgt spid="31747">
                                            <p:txEl>
                                              <p:pRg st="14" end="14"/>
                                            </p:txEl>
                                          </p:spTgt>
                                        </p:tgtEl>
                                        <p:attrNameLst>
                                          <p:attrName>style.visibility</p:attrName>
                                        </p:attrNameLst>
                                      </p:cBhvr>
                                      <p:to>
                                        <p:strVal val="visible"/>
                                      </p:to>
                                    </p:set>
                                    <p:animEffect transition="in" filter="barn(inVertical)">
                                      <p:cBhvr>
                                        <p:cTn id="55" dur="500"/>
                                        <p:tgtEl>
                                          <p:spTgt spid="31747">
                                            <p:txEl>
                                              <p:pRg st="14" end="14"/>
                                            </p:txEl>
                                          </p:spTgt>
                                        </p:tgtEl>
                                      </p:cBhvr>
                                    </p:animEffect>
                                  </p:childTnLst>
                                </p:cTn>
                              </p:par>
                            </p:childTnLst>
                          </p:cTn>
                        </p:par>
                        <p:par>
                          <p:cTn id="56" fill="hold">
                            <p:stCondLst>
                              <p:cond delay="1000"/>
                            </p:stCondLst>
                            <p:childTnLst>
                              <p:par>
                                <p:cTn id="57" presetID="16" presetClass="entr" presetSubtype="21" fill="hold" nodeType="afterEffect">
                                  <p:stCondLst>
                                    <p:cond delay="0"/>
                                  </p:stCondLst>
                                  <p:childTnLst>
                                    <p:set>
                                      <p:cBhvr>
                                        <p:cTn id="58" dur="1" fill="hold">
                                          <p:stCondLst>
                                            <p:cond delay="0"/>
                                          </p:stCondLst>
                                        </p:cTn>
                                        <p:tgtEl>
                                          <p:spTgt spid="31747">
                                            <p:txEl>
                                              <p:pRg st="15" end="15"/>
                                            </p:txEl>
                                          </p:spTgt>
                                        </p:tgtEl>
                                        <p:attrNameLst>
                                          <p:attrName>style.visibility</p:attrName>
                                        </p:attrNameLst>
                                      </p:cBhvr>
                                      <p:to>
                                        <p:strVal val="visible"/>
                                      </p:to>
                                    </p:set>
                                    <p:animEffect transition="in" filter="barn(inVertical)">
                                      <p:cBhvr>
                                        <p:cTn id="59" dur="500"/>
                                        <p:tgtEl>
                                          <p:spTgt spid="31747">
                                            <p:txEl>
                                              <p:pRg st="15" end="15"/>
                                            </p:txEl>
                                          </p:spTgt>
                                        </p:tgtEl>
                                      </p:cBhvr>
                                    </p:animEffect>
                                  </p:childTnLst>
                                </p:cTn>
                              </p:par>
                            </p:childTnLst>
                          </p:cTn>
                        </p:par>
                        <p:par>
                          <p:cTn id="60" fill="hold">
                            <p:stCondLst>
                              <p:cond delay="1500"/>
                            </p:stCondLst>
                            <p:childTnLst>
                              <p:par>
                                <p:cTn id="61" presetID="16" presetClass="entr" presetSubtype="21" fill="hold" nodeType="afterEffect">
                                  <p:stCondLst>
                                    <p:cond delay="0"/>
                                  </p:stCondLst>
                                  <p:childTnLst>
                                    <p:set>
                                      <p:cBhvr>
                                        <p:cTn id="62" dur="1" fill="hold">
                                          <p:stCondLst>
                                            <p:cond delay="0"/>
                                          </p:stCondLst>
                                        </p:cTn>
                                        <p:tgtEl>
                                          <p:spTgt spid="31747">
                                            <p:txEl>
                                              <p:pRg st="16" end="16"/>
                                            </p:txEl>
                                          </p:spTgt>
                                        </p:tgtEl>
                                        <p:attrNameLst>
                                          <p:attrName>style.visibility</p:attrName>
                                        </p:attrNameLst>
                                      </p:cBhvr>
                                      <p:to>
                                        <p:strVal val="visible"/>
                                      </p:to>
                                    </p:set>
                                    <p:animEffect transition="in" filter="barn(inVertical)">
                                      <p:cBhvr>
                                        <p:cTn id="63" dur="500"/>
                                        <p:tgtEl>
                                          <p:spTgt spid="3174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457200" y="152400"/>
            <a:ext cx="8458200" cy="1143000"/>
          </a:xfrm>
        </p:spPr>
        <p:txBody>
          <a:bodyPr/>
          <a:lstStyle/>
          <a:p>
            <a:pPr eaLnBrk="1" hangingPunct="1"/>
            <a:r>
              <a:rPr lang="en-US" altLang="en-US" sz="3600" smtClean="0">
                <a:solidFill>
                  <a:schemeClr val="tx1"/>
                </a:solidFill>
              </a:rPr>
              <a:t>The Dual Simplex Method </a:t>
            </a:r>
            <a:r>
              <a:rPr lang="en-US" altLang="en-US" sz="3600" smtClean="0"/>
              <a:t/>
            </a:r>
            <a:br>
              <a:rPr lang="en-US" altLang="en-US" sz="3600" smtClean="0"/>
            </a:br>
            <a:endParaRPr lang="en-US" altLang="en-US" sz="3600" smtClean="0">
              <a:cs typeface="Times New Roman" panose="02020603050405020304" pitchFamily="18" charset="0"/>
            </a:endParaRPr>
          </a:p>
        </p:txBody>
      </p:sp>
      <p:sp>
        <p:nvSpPr>
          <p:cNvPr id="1031"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4BADF47-6DFB-4627-93C9-5A0B6A4D7D37}" type="slidenum">
              <a:rPr lang="en-US" altLang="en-US" sz="1400">
                <a:solidFill>
                  <a:schemeClr val="tx2"/>
                </a:solidFill>
              </a:rPr>
              <a:pPr eaLnBrk="1" hangingPunct="1"/>
              <a:t>28</a:t>
            </a:fld>
            <a:endParaRPr lang="en-US" altLang="en-US" sz="1400">
              <a:solidFill>
                <a:schemeClr val="tx2"/>
              </a:solidFill>
            </a:endParaRPr>
          </a:p>
        </p:txBody>
      </p:sp>
      <p:sp>
        <p:nvSpPr>
          <p:cNvPr id="1032" name="Rectangle 3"/>
          <p:cNvSpPr>
            <a:spLocks noGrp="1" noChangeArrowheads="1"/>
          </p:cNvSpPr>
          <p:nvPr>
            <p:ph sz="quarter" idx="1"/>
          </p:nvPr>
        </p:nvSpPr>
        <p:spPr>
          <a:xfrm>
            <a:off x="533400" y="1295400"/>
            <a:ext cx="8458200" cy="4419600"/>
          </a:xfrm>
        </p:spPr>
        <p:txBody>
          <a:bodyPr/>
          <a:lstStyle/>
          <a:p>
            <a:pPr eaLnBrk="1" hangingPunct="1">
              <a:buFont typeface="Wingdings 3" panose="05040102010807070707" pitchFamily="18" charset="2"/>
              <a:buNone/>
            </a:pPr>
            <a:r>
              <a:rPr lang="en-US" altLang="en-US" sz="2000" b="1" dirty="0" smtClean="0"/>
              <a:t>Dual Simplex Method</a:t>
            </a:r>
            <a:endParaRPr lang="en-US" altLang="en-US" sz="2000" dirty="0" smtClean="0"/>
          </a:p>
          <a:p>
            <a:pPr eaLnBrk="1" hangingPunct="1"/>
            <a:r>
              <a:rPr lang="en-US" altLang="en-US" sz="1700" dirty="0" smtClean="0"/>
              <a:t>Step 1: If the problem has a feasible solution which passes the optimality test, stop. Otherwise go to (2).</a:t>
            </a:r>
          </a:p>
          <a:p>
            <a:pPr eaLnBrk="1" hangingPunct="1">
              <a:buFont typeface="Wingdings 3" panose="05040102010807070707" pitchFamily="18" charset="2"/>
              <a:buNone/>
            </a:pPr>
            <a:r>
              <a:rPr lang="en-US" altLang="en-US" sz="1700" dirty="0" smtClean="0"/>
              <a:t> </a:t>
            </a:r>
          </a:p>
          <a:p>
            <a:pPr eaLnBrk="1" hangingPunct="1"/>
            <a:r>
              <a:rPr lang="en-US" altLang="en-US" sz="1700" dirty="0" smtClean="0"/>
              <a:t>Step 2: Select as the key row, </a:t>
            </a:r>
            <a:r>
              <a:rPr lang="en-US" altLang="en-US" sz="1700" i="1" dirty="0" smtClean="0"/>
              <a:t>i</a:t>
            </a:r>
            <a:r>
              <a:rPr lang="en-US" altLang="en-US" sz="1700" baseline="30000" dirty="0" smtClean="0"/>
              <a:t>*</a:t>
            </a:r>
            <a:r>
              <a:rPr lang="en-US" altLang="en-US" sz="1700" dirty="0" smtClean="0"/>
              <a:t>, the row with the largest infeasibility. (The row with the smallest current     .) Go to (3).</a:t>
            </a:r>
          </a:p>
          <a:p>
            <a:pPr eaLnBrk="1" hangingPunct="1">
              <a:buFont typeface="Wingdings 3" panose="05040102010807070707" pitchFamily="18" charset="2"/>
              <a:buNone/>
            </a:pPr>
            <a:r>
              <a:rPr lang="en-US" altLang="en-US" sz="1700" dirty="0" smtClean="0"/>
              <a:t> </a:t>
            </a:r>
          </a:p>
          <a:p>
            <a:pPr eaLnBrk="1" hangingPunct="1"/>
            <a:r>
              <a:rPr lang="en-US" altLang="en-US" sz="1700" dirty="0" smtClean="0"/>
              <a:t> Step 3: Select as the key column, </a:t>
            </a:r>
            <a:r>
              <a:rPr lang="en-US" altLang="en-US" sz="1700" i="1" dirty="0" smtClean="0"/>
              <a:t>j</a:t>
            </a:r>
            <a:r>
              <a:rPr lang="en-US" altLang="en-US" sz="1700" baseline="30000" dirty="0" smtClean="0"/>
              <a:t>*</a:t>
            </a:r>
            <a:r>
              <a:rPr lang="en-US" altLang="en-US" sz="1700" dirty="0" smtClean="0"/>
              <a:t>, the column which satisfies the condition</a:t>
            </a:r>
          </a:p>
          <a:p>
            <a:pPr eaLnBrk="1" hangingPunct="1"/>
            <a:endParaRPr lang="en-US" altLang="en-US" sz="1700" dirty="0" smtClean="0"/>
          </a:p>
          <a:p>
            <a:pPr eaLnBrk="1" hangingPunct="1"/>
            <a:endParaRPr lang="en-US" altLang="en-US" sz="1700" dirty="0" smtClean="0"/>
          </a:p>
          <a:p>
            <a:pPr eaLnBrk="1" hangingPunct="1"/>
            <a:endParaRPr lang="en-US" altLang="en-US" sz="1700" dirty="0" smtClean="0"/>
          </a:p>
          <a:p>
            <a:pPr eaLnBrk="1" hangingPunct="1">
              <a:buFont typeface="Wingdings 3" panose="05040102010807070707" pitchFamily="18" charset="2"/>
              <a:buNone/>
            </a:pPr>
            <a:r>
              <a:rPr lang="en-US" altLang="en-US" sz="1700" dirty="0" smtClean="0"/>
              <a:t>				If all      &gt; 0, the problem is infeasible.</a:t>
            </a:r>
          </a:p>
          <a:p>
            <a:pPr eaLnBrk="1" hangingPunct="1"/>
            <a:r>
              <a:rPr lang="en-US" altLang="en-US" sz="1700" dirty="0" smtClean="0"/>
              <a:t>Step 4: Pivot on        in the usual manner. Go to (1).</a:t>
            </a:r>
          </a:p>
        </p:txBody>
      </p:sp>
      <p:sp>
        <p:nvSpPr>
          <p:cNvPr id="1033"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34"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1026" name="Object 7"/>
          <p:cNvGraphicFramePr>
            <a:graphicFrameLocks noChangeAspect="1"/>
          </p:cNvGraphicFramePr>
          <p:nvPr>
            <p:extLst>
              <p:ext uri="{D42A27DB-BD31-4B8C-83A1-F6EECF244321}">
                <p14:modId xmlns:p14="http://schemas.microsoft.com/office/powerpoint/2010/main" val="873923552"/>
              </p:ext>
            </p:extLst>
          </p:nvPr>
        </p:nvGraphicFramePr>
        <p:xfrm>
          <a:off x="2916238" y="2819400"/>
          <a:ext cx="209550" cy="381000"/>
        </p:xfrm>
        <a:graphic>
          <a:graphicData uri="http://schemas.openxmlformats.org/presentationml/2006/ole">
            <mc:AlternateContent xmlns:mc="http://schemas.openxmlformats.org/markup-compatibility/2006">
              <mc:Choice xmlns:v="urn:schemas-microsoft-com:vml" Requires="v">
                <p:oleObj spid="_x0000_s32798" name="Equation" r:id="rId3" imgW="139680" imgH="253800" progId="Equation.3">
                  <p:embed/>
                </p:oleObj>
              </mc:Choice>
              <mc:Fallback>
                <p:oleObj name="Equation" r:id="rId3" imgW="139680" imgH="253800" progId="Equation.3">
                  <p:embed/>
                  <p:pic>
                    <p:nvPicPr>
                      <p:cNvPr id="102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819400"/>
                        <a:ext cx="2095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8"/>
          <p:cNvGraphicFramePr>
            <a:graphicFrameLocks noChangeAspect="1"/>
          </p:cNvGraphicFramePr>
          <p:nvPr>
            <p:extLst>
              <p:ext uri="{D42A27DB-BD31-4B8C-83A1-F6EECF244321}">
                <p14:modId xmlns:p14="http://schemas.microsoft.com/office/powerpoint/2010/main" val="1233779375"/>
              </p:ext>
            </p:extLst>
          </p:nvPr>
        </p:nvGraphicFramePr>
        <p:xfrm>
          <a:off x="3276600" y="3880645"/>
          <a:ext cx="2208213" cy="763588"/>
        </p:xfrm>
        <a:graphic>
          <a:graphicData uri="http://schemas.openxmlformats.org/presentationml/2006/ole">
            <mc:AlternateContent xmlns:mc="http://schemas.openxmlformats.org/markup-compatibility/2006">
              <mc:Choice xmlns:v="urn:schemas-microsoft-com:vml" Requires="v">
                <p:oleObj spid="_x0000_s32799" name="Equation" r:id="rId5" imgW="1688760" imgH="583920" progId="Equation.3">
                  <p:embed/>
                </p:oleObj>
              </mc:Choice>
              <mc:Fallback>
                <p:oleObj name="Equation" r:id="rId5" imgW="1688760" imgH="583920" progId="Equation.3">
                  <p:embed/>
                  <p:pic>
                    <p:nvPicPr>
                      <p:cNvPr id="10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880645"/>
                        <a:ext cx="2208213" cy="76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9"/>
          <p:cNvGraphicFramePr>
            <a:graphicFrameLocks noChangeAspect="1"/>
          </p:cNvGraphicFramePr>
          <p:nvPr>
            <p:extLst>
              <p:ext uri="{D42A27DB-BD31-4B8C-83A1-F6EECF244321}">
                <p14:modId xmlns:p14="http://schemas.microsoft.com/office/powerpoint/2010/main" val="224065208"/>
              </p:ext>
            </p:extLst>
          </p:nvPr>
        </p:nvGraphicFramePr>
        <p:xfrm>
          <a:off x="3810000" y="4658123"/>
          <a:ext cx="323850" cy="347662"/>
        </p:xfrm>
        <a:graphic>
          <a:graphicData uri="http://schemas.openxmlformats.org/presentationml/2006/ole">
            <mc:AlternateContent xmlns:mc="http://schemas.openxmlformats.org/markup-compatibility/2006">
              <mc:Choice xmlns:v="urn:schemas-microsoft-com:vml" Requires="v">
                <p:oleObj spid="_x0000_s32800" name="Equation" r:id="rId7" imgW="266391" imgH="266361" progId="Equation.3">
                  <p:embed/>
                </p:oleObj>
              </mc:Choice>
              <mc:Fallback>
                <p:oleObj name="Equation" r:id="rId7" imgW="266391" imgH="266361" progId="Equation.3">
                  <p:embed/>
                  <p:pic>
                    <p:nvPicPr>
                      <p:cNvPr id="102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4658123"/>
                        <a:ext cx="3238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10"/>
          <p:cNvGraphicFramePr>
            <a:graphicFrameLocks noChangeAspect="1"/>
          </p:cNvGraphicFramePr>
          <p:nvPr>
            <p:extLst>
              <p:ext uri="{D42A27DB-BD31-4B8C-83A1-F6EECF244321}">
                <p14:modId xmlns:p14="http://schemas.microsoft.com/office/powerpoint/2010/main" val="3051488662"/>
              </p:ext>
            </p:extLst>
          </p:nvPr>
        </p:nvGraphicFramePr>
        <p:xfrm>
          <a:off x="2571750" y="4982137"/>
          <a:ext cx="449263" cy="381000"/>
        </p:xfrm>
        <a:graphic>
          <a:graphicData uri="http://schemas.openxmlformats.org/presentationml/2006/ole">
            <mc:AlternateContent xmlns:mc="http://schemas.openxmlformats.org/markup-compatibility/2006">
              <mc:Choice xmlns:v="urn:schemas-microsoft-com:vml" Requires="v">
                <p:oleObj spid="_x0000_s32801" name="Equation" r:id="rId9" imgW="314564" imgH="266361" progId="Equation.3">
                  <p:embed/>
                </p:oleObj>
              </mc:Choice>
              <mc:Fallback>
                <p:oleObj name="Equation" r:id="rId9" imgW="314564" imgH="266361" progId="Equation.3">
                  <p:embed/>
                  <p:pic>
                    <p:nvPicPr>
                      <p:cNvPr id="102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750" y="4982137"/>
                        <a:ext cx="44926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67765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32">
                                            <p:txEl>
                                              <p:pRg st="3" end="3"/>
                                            </p:txEl>
                                          </p:spTgt>
                                        </p:tgtEl>
                                        <p:attrNameLst>
                                          <p:attrName>style.visibility</p:attrName>
                                        </p:attrNameLst>
                                      </p:cBhvr>
                                      <p:to>
                                        <p:strVal val="visible"/>
                                      </p:to>
                                    </p:set>
                                    <p:animEffect transition="in" filter="barn(inVertical)">
                                      <p:cBhvr>
                                        <p:cTn id="7" dur="500"/>
                                        <p:tgtEl>
                                          <p:spTgt spid="103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32">
                                            <p:txEl>
                                              <p:pRg st="5" end="5"/>
                                            </p:txEl>
                                          </p:spTgt>
                                        </p:tgtEl>
                                        <p:attrNameLst>
                                          <p:attrName>style.visibility</p:attrName>
                                        </p:attrNameLst>
                                      </p:cBhvr>
                                      <p:to>
                                        <p:strVal val="visible"/>
                                      </p:to>
                                    </p:set>
                                    <p:animEffect transition="in" filter="barn(inVertical)">
                                      <p:cBhvr>
                                        <p:cTn id="12" dur="500"/>
                                        <p:tgtEl>
                                          <p:spTgt spid="1032">
                                            <p:txEl>
                                              <p:pRg st="5" end="5"/>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032">
                                            <p:txEl>
                                              <p:pRg st="9" end="9"/>
                                            </p:txEl>
                                          </p:spTgt>
                                        </p:tgtEl>
                                        <p:attrNameLst>
                                          <p:attrName>style.visibility</p:attrName>
                                        </p:attrNameLst>
                                      </p:cBhvr>
                                      <p:to>
                                        <p:strVal val="visible"/>
                                      </p:to>
                                    </p:set>
                                    <p:animEffect transition="in" filter="barn(inVertical)">
                                      <p:cBhvr>
                                        <p:cTn id="15" dur="500"/>
                                        <p:tgtEl>
                                          <p:spTgt spid="1032">
                                            <p:txEl>
                                              <p:pRg st="9" end="9"/>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barn(inVertical)">
                                      <p:cBhvr>
                                        <p:cTn id="18" dur="500"/>
                                        <p:tgtEl>
                                          <p:spTgt spid="10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032">
                                            <p:txEl>
                                              <p:pRg st="10" end="10"/>
                                            </p:txEl>
                                          </p:spTgt>
                                        </p:tgtEl>
                                        <p:attrNameLst>
                                          <p:attrName>style.visibility</p:attrName>
                                        </p:attrNameLst>
                                      </p:cBhvr>
                                      <p:to>
                                        <p:strVal val="visible"/>
                                      </p:to>
                                    </p:set>
                                    <p:animEffect transition="in" filter="barn(inVertical)">
                                      <p:cBhvr>
                                        <p:cTn id="23" dur="500"/>
                                        <p:tgtEl>
                                          <p:spTgt spid="103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458200" cy="1143000"/>
          </a:xfrm>
        </p:spPr>
        <p:txBody>
          <a:bodyPr/>
          <a:lstStyle/>
          <a:p>
            <a:pPr eaLnBrk="1" hangingPunct="1"/>
            <a:r>
              <a:rPr lang="en-US" altLang="en-US" sz="3600" smtClean="0">
                <a:solidFill>
                  <a:schemeClr val="tx1"/>
                </a:solidFill>
              </a:rPr>
              <a:t>The Dual Simplex Method - Example </a:t>
            </a:r>
            <a:r>
              <a:rPr lang="en-US" altLang="en-US" sz="3600" smtClean="0"/>
              <a:t/>
            </a:r>
            <a:br>
              <a:rPr lang="en-US" altLang="en-US" sz="3600" smtClean="0"/>
            </a:br>
            <a:endParaRPr lang="en-US" altLang="en-US" sz="3600" smtClean="0">
              <a:cs typeface="Times New Roman" panose="02020603050405020304" pitchFamily="18" charset="0"/>
            </a:endParaRPr>
          </a:p>
        </p:txBody>
      </p:sp>
      <p:sp>
        <p:nvSpPr>
          <p:cNvPr id="19459"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B09432D-F55E-4985-B501-565587E7E0CF}" type="slidenum">
              <a:rPr lang="en-US" altLang="en-US" sz="1400">
                <a:solidFill>
                  <a:schemeClr val="tx2"/>
                </a:solidFill>
              </a:rPr>
              <a:pPr eaLnBrk="1" hangingPunct="1"/>
              <a:t>29</a:t>
            </a:fld>
            <a:endParaRPr lang="en-US" altLang="en-US" sz="1400">
              <a:solidFill>
                <a:schemeClr val="tx2"/>
              </a:solidFill>
            </a:endParaRPr>
          </a:p>
        </p:txBody>
      </p:sp>
      <p:sp>
        <p:nvSpPr>
          <p:cNvPr id="31747" name="Rectangle 3"/>
          <p:cNvSpPr>
            <a:spLocks noGrp="1" noChangeArrowheads="1"/>
          </p:cNvSpPr>
          <p:nvPr>
            <p:ph sz="quarter" idx="1"/>
          </p:nvPr>
        </p:nvSpPr>
        <p:spPr>
          <a:xfrm>
            <a:off x="533400" y="1295400"/>
            <a:ext cx="8458200" cy="4419600"/>
          </a:xfrm>
        </p:spPr>
        <p:txBody>
          <a:bodyPr/>
          <a:lstStyle/>
          <a:p>
            <a:pPr eaLnBrk="1" hangingPunct="1"/>
            <a:r>
              <a:rPr lang="en-US" altLang="en-US" sz="1800" smtClean="0"/>
              <a:t>Consider the following example:</a:t>
            </a:r>
          </a:p>
          <a:p>
            <a:pPr eaLnBrk="1" hangingPunct="1">
              <a:buFont typeface="Wingdings 3" panose="05040102010807070707" pitchFamily="18" charset="2"/>
              <a:buNone/>
            </a:pPr>
            <a:r>
              <a:rPr lang="en-US" altLang="en-US" sz="1800" smtClean="0"/>
              <a:t>				Min </a:t>
            </a:r>
            <a:r>
              <a:rPr lang="en-US" altLang="en-US" sz="1800" i="1" smtClean="0"/>
              <a:t>z</a:t>
            </a:r>
            <a:r>
              <a:rPr lang="en-US" altLang="en-US" sz="1800" smtClean="0"/>
              <a:t> = 6</a:t>
            </a:r>
            <a:r>
              <a:rPr lang="en-US" altLang="en-US" sz="1800" i="1" smtClean="0"/>
              <a:t>x</a:t>
            </a:r>
            <a:r>
              <a:rPr lang="en-US" altLang="en-US" sz="1800" baseline="-25000" smtClean="0"/>
              <a:t>1</a:t>
            </a:r>
            <a:r>
              <a:rPr lang="en-US" altLang="en-US" sz="1800" smtClean="0"/>
              <a:t> +   3</a:t>
            </a:r>
            <a:r>
              <a:rPr lang="en-US" altLang="en-US" sz="1800" i="1" smtClean="0"/>
              <a:t>x</a:t>
            </a:r>
            <a:r>
              <a:rPr lang="en-US" altLang="en-US" sz="1800" baseline="-25000" smtClean="0"/>
              <a:t>2   </a:t>
            </a:r>
            <a:r>
              <a:rPr lang="en-US" altLang="en-US" sz="1800" smtClean="0"/>
              <a:t> + 2</a:t>
            </a:r>
            <a:r>
              <a:rPr lang="en-US" altLang="en-US" sz="1800" i="1" smtClean="0"/>
              <a:t>x</a:t>
            </a:r>
            <a:r>
              <a:rPr lang="en-US" altLang="en-US" sz="1800" baseline="-25000" smtClean="0"/>
              <a:t>3</a:t>
            </a:r>
            <a:endParaRPr lang="en-US" altLang="en-US" sz="1800" smtClean="0"/>
          </a:p>
          <a:p>
            <a:pPr eaLnBrk="1" hangingPunct="1">
              <a:buFont typeface="Wingdings 3" panose="05040102010807070707" pitchFamily="18" charset="2"/>
              <a:buNone/>
            </a:pPr>
            <a:r>
              <a:rPr lang="en-US" altLang="en-US" sz="1800" smtClean="0"/>
              <a:t>              			  s.t       1</a:t>
            </a:r>
            <a:r>
              <a:rPr lang="en-US" altLang="en-US" sz="1800" i="1" smtClean="0"/>
              <a:t>x</a:t>
            </a:r>
            <a:r>
              <a:rPr lang="en-US" altLang="en-US" sz="1800" baseline="-25000" smtClean="0"/>
              <a:t>1</a:t>
            </a:r>
            <a:r>
              <a:rPr lang="en-US" altLang="en-US" sz="1800" smtClean="0"/>
              <a:t> +   1</a:t>
            </a:r>
            <a:r>
              <a:rPr lang="en-US" altLang="en-US" sz="1800" i="1" smtClean="0"/>
              <a:t>x</a:t>
            </a:r>
            <a:r>
              <a:rPr lang="en-US" altLang="en-US" sz="1800" baseline="-25000" smtClean="0"/>
              <a:t>2</a:t>
            </a:r>
            <a:r>
              <a:rPr lang="en-US" altLang="en-US" sz="1800" smtClean="0"/>
              <a:t> +   1</a:t>
            </a:r>
            <a:r>
              <a:rPr lang="en-US" altLang="en-US" sz="1800" i="1" smtClean="0"/>
              <a:t>x</a:t>
            </a:r>
            <a:r>
              <a:rPr lang="en-US" altLang="en-US" sz="1800" baseline="-25000" smtClean="0"/>
              <a:t>3</a:t>
            </a:r>
            <a:r>
              <a:rPr lang="en-US" altLang="en-US" sz="1800" smtClean="0"/>
              <a:t> ≥ 20</a:t>
            </a:r>
          </a:p>
          <a:p>
            <a:pPr eaLnBrk="1" hangingPunct="1">
              <a:buFont typeface="Wingdings 3" panose="05040102010807070707" pitchFamily="18" charset="2"/>
              <a:buNone/>
            </a:pPr>
            <a:r>
              <a:rPr lang="en-US" altLang="en-US" sz="1800" smtClean="0"/>
              <a:t>				           ½ </a:t>
            </a:r>
            <a:r>
              <a:rPr lang="en-US" altLang="en-US" sz="1800" i="1" smtClean="0"/>
              <a:t>x</a:t>
            </a:r>
            <a:r>
              <a:rPr lang="en-US" altLang="en-US" sz="1800" baseline="-25000" smtClean="0"/>
              <a:t>1</a:t>
            </a:r>
            <a:r>
              <a:rPr lang="en-US" altLang="en-US" sz="1800" smtClean="0"/>
              <a:t> + ½ </a:t>
            </a:r>
            <a:r>
              <a:rPr lang="en-US" altLang="en-US" sz="1800" i="1" smtClean="0"/>
              <a:t>x</a:t>
            </a:r>
            <a:r>
              <a:rPr lang="en-US" altLang="en-US" sz="1800" baseline="-25000" smtClean="0"/>
              <a:t>2</a:t>
            </a:r>
            <a:r>
              <a:rPr lang="en-US" altLang="en-US" sz="1800" smtClean="0"/>
              <a:t> + ¼ </a:t>
            </a:r>
            <a:r>
              <a:rPr lang="en-US" altLang="en-US" sz="1800" i="1" smtClean="0"/>
              <a:t>x</a:t>
            </a:r>
            <a:r>
              <a:rPr lang="en-US" altLang="en-US" sz="1800" baseline="-25000" smtClean="0"/>
              <a:t>3</a:t>
            </a:r>
            <a:r>
              <a:rPr lang="en-US" altLang="en-US" sz="1800" smtClean="0"/>
              <a:t> ≥  6</a:t>
            </a:r>
          </a:p>
          <a:p>
            <a:pPr eaLnBrk="1" hangingPunct="1">
              <a:buFont typeface="Wingdings 3" panose="05040102010807070707" pitchFamily="18" charset="2"/>
              <a:buNone/>
            </a:pPr>
            <a:r>
              <a:rPr lang="en-US" altLang="en-US" sz="1800" smtClean="0"/>
              <a:t>  				           2</a:t>
            </a:r>
            <a:r>
              <a:rPr lang="en-US" altLang="en-US" sz="1800" i="1" smtClean="0"/>
              <a:t>x</a:t>
            </a:r>
            <a:r>
              <a:rPr lang="en-US" altLang="en-US" sz="1800" baseline="-25000" smtClean="0"/>
              <a:t>1</a:t>
            </a:r>
            <a:r>
              <a:rPr lang="en-US" altLang="en-US" sz="1800" smtClean="0"/>
              <a:t>   + 1</a:t>
            </a:r>
            <a:r>
              <a:rPr lang="en-US" altLang="en-US" sz="1800" i="1" smtClean="0"/>
              <a:t>x</a:t>
            </a:r>
            <a:r>
              <a:rPr lang="en-US" altLang="en-US" sz="1800" baseline="-25000" smtClean="0"/>
              <a:t>2</a:t>
            </a:r>
            <a:r>
              <a:rPr lang="en-US" altLang="en-US" sz="1800" smtClean="0"/>
              <a:t>   + 1</a:t>
            </a:r>
            <a:r>
              <a:rPr lang="en-US" altLang="en-US" sz="1800" i="1" smtClean="0"/>
              <a:t>x</a:t>
            </a:r>
            <a:r>
              <a:rPr lang="en-US" altLang="en-US" sz="1800" baseline="-25000" smtClean="0"/>
              <a:t>3</a:t>
            </a:r>
            <a:r>
              <a:rPr lang="en-US" altLang="en-US" sz="1800" smtClean="0"/>
              <a:t> ≥ 10</a:t>
            </a:r>
          </a:p>
          <a:p>
            <a:pPr eaLnBrk="1" hangingPunct="1">
              <a:buFont typeface="Wingdings 3" panose="05040102010807070707" pitchFamily="18" charset="2"/>
              <a:buNone/>
            </a:pPr>
            <a:r>
              <a:rPr lang="en-US" altLang="en-US" sz="1800" i="1" smtClean="0"/>
              <a:t>         				 x</a:t>
            </a:r>
            <a:r>
              <a:rPr lang="en-US" altLang="en-US" sz="1800" baseline="-25000" smtClean="0"/>
              <a:t>1</a:t>
            </a:r>
            <a:r>
              <a:rPr lang="en-US" altLang="en-US" sz="1800" smtClean="0"/>
              <a:t> , </a:t>
            </a:r>
            <a:r>
              <a:rPr lang="en-US" altLang="en-US" sz="1800" i="1" smtClean="0"/>
              <a:t>x</a:t>
            </a:r>
            <a:r>
              <a:rPr lang="en-US" altLang="en-US" sz="1800" baseline="-25000" smtClean="0"/>
              <a:t>2</a:t>
            </a:r>
            <a:r>
              <a:rPr lang="en-US" altLang="en-US" sz="1800" smtClean="0"/>
              <a:t> , </a:t>
            </a:r>
            <a:r>
              <a:rPr lang="en-US" altLang="en-US" sz="1800" i="1" smtClean="0"/>
              <a:t>x</a:t>
            </a:r>
            <a:r>
              <a:rPr lang="en-US" altLang="en-US" sz="1800" baseline="-25000" smtClean="0"/>
              <a:t>3</a:t>
            </a:r>
            <a:r>
              <a:rPr lang="en-US" altLang="en-US" sz="1800" smtClean="0"/>
              <a:t> ≥ 0</a:t>
            </a:r>
          </a:p>
          <a:p>
            <a:pPr eaLnBrk="1" hangingPunct="1"/>
            <a:r>
              <a:rPr lang="en-US" altLang="en-US" sz="1800" smtClean="0"/>
              <a:t>Convert constraints to ≤ and the objective to max by multiplying by -1</a:t>
            </a:r>
          </a:p>
          <a:p>
            <a:pPr eaLnBrk="1" hangingPunct="1">
              <a:buFont typeface="Wingdings 3" panose="05040102010807070707" pitchFamily="18" charset="2"/>
              <a:buNone/>
            </a:pPr>
            <a:r>
              <a:rPr lang="en-US" altLang="en-US" sz="1800" smtClean="0"/>
              <a:t>				Max - </a:t>
            </a:r>
            <a:r>
              <a:rPr lang="en-US" altLang="en-US" sz="1800" i="1" smtClean="0"/>
              <a:t>z</a:t>
            </a:r>
            <a:r>
              <a:rPr lang="en-US" altLang="en-US" sz="1800" smtClean="0"/>
              <a:t> = -6</a:t>
            </a:r>
            <a:r>
              <a:rPr lang="en-US" altLang="en-US" sz="1800" i="1" smtClean="0"/>
              <a:t>x</a:t>
            </a:r>
            <a:r>
              <a:rPr lang="en-US" altLang="en-US" sz="1800" baseline="-25000" smtClean="0"/>
              <a:t>1</a:t>
            </a:r>
            <a:r>
              <a:rPr lang="en-US" altLang="en-US" sz="1800" smtClean="0"/>
              <a:t> -   3</a:t>
            </a:r>
            <a:r>
              <a:rPr lang="en-US" altLang="en-US" sz="1800" i="1" smtClean="0"/>
              <a:t>x</a:t>
            </a:r>
            <a:r>
              <a:rPr lang="en-US" altLang="en-US" sz="1800" baseline="-25000" smtClean="0"/>
              <a:t>2   </a:t>
            </a:r>
            <a:r>
              <a:rPr lang="en-US" altLang="en-US" sz="1800" smtClean="0"/>
              <a:t> - 2</a:t>
            </a:r>
            <a:r>
              <a:rPr lang="en-US" altLang="en-US" sz="1800" i="1" smtClean="0"/>
              <a:t>x</a:t>
            </a:r>
            <a:r>
              <a:rPr lang="en-US" altLang="en-US" sz="1800" baseline="-25000" smtClean="0"/>
              <a:t>3</a:t>
            </a:r>
            <a:endParaRPr lang="en-US" altLang="en-US" sz="1800" smtClean="0"/>
          </a:p>
          <a:p>
            <a:pPr eaLnBrk="1" hangingPunct="1">
              <a:buFont typeface="Wingdings 3" panose="05040102010807070707" pitchFamily="18" charset="2"/>
              <a:buNone/>
            </a:pPr>
            <a:r>
              <a:rPr lang="en-US" altLang="en-US" sz="1800" smtClean="0"/>
              <a:t>              			 s.t         - 1</a:t>
            </a:r>
            <a:r>
              <a:rPr lang="en-US" altLang="en-US" sz="1800" i="1" smtClean="0"/>
              <a:t>x</a:t>
            </a:r>
            <a:r>
              <a:rPr lang="en-US" altLang="en-US" sz="1800" baseline="-25000" smtClean="0"/>
              <a:t>1</a:t>
            </a:r>
            <a:r>
              <a:rPr lang="en-US" altLang="en-US" sz="1800" smtClean="0"/>
              <a:t> -   1</a:t>
            </a:r>
            <a:r>
              <a:rPr lang="en-US" altLang="en-US" sz="1800" i="1" smtClean="0"/>
              <a:t>x</a:t>
            </a:r>
            <a:r>
              <a:rPr lang="en-US" altLang="en-US" sz="1800" baseline="-25000" smtClean="0"/>
              <a:t>2</a:t>
            </a:r>
            <a:r>
              <a:rPr lang="en-US" altLang="en-US" sz="1800" smtClean="0"/>
              <a:t> -   1</a:t>
            </a:r>
            <a:r>
              <a:rPr lang="en-US" altLang="en-US" sz="1800" i="1" smtClean="0"/>
              <a:t>x</a:t>
            </a:r>
            <a:r>
              <a:rPr lang="en-US" altLang="en-US" sz="1800" baseline="-25000" smtClean="0"/>
              <a:t>3</a:t>
            </a:r>
            <a:r>
              <a:rPr lang="en-US" altLang="en-US" sz="1800" smtClean="0"/>
              <a:t>  ≤ - 20</a:t>
            </a:r>
          </a:p>
          <a:p>
            <a:pPr eaLnBrk="1" hangingPunct="1">
              <a:buFont typeface="Wingdings 3" panose="05040102010807070707" pitchFamily="18" charset="2"/>
              <a:buNone/>
            </a:pPr>
            <a:r>
              <a:rPr lang="en-US" altLang="en-US" sz="1800" smtClean="0"/>
              <a:t>  				             -½ </a:t>
            </a:r>
            <a:r>
              <a:rPr lang="en-US" altLang="en-US" sz="1800" i="1" smtClean="0"/>
              <a:t>x</a:t>
            </a:r>
            <a:r>
              <a:rPr lang="en-US" altLang="en-US" sz="1800" baseline="-25000" smtClean="0"/>
              <a:t>1</a:t>
            </a:r>
            <a:r>
              <a:rPr lang="en-US" altLang="en-US" sz="1800" smtClean="0"/>
              <a:t> - ½ </a:t>
            </a:r>
            <a:r>
              <a:rPr lang="en-US" altLang="en-US" sz="1800" i="1" smtClean="0"/>
              <a:t>x</a:t>
            </a:r>
            <a:r>
              <a:rPr lang="en-US" altLang="en-US" sz="1800" baseline="-25000" smtClean="0"/>
              <a:t>2</a:t>
            </a:r>
            <a:r>
              <a:rPr lang="en-US" altLang="en-US" sz="1800" smtClean="0"/>
              <a:t> - ¼ </a:t>
            </a:r>
            <a:r>
              <a:rPr lang="en-US" altLang="en-US" sz="1800" i="1" smtClean="0"/>
              <a:t>x</a:t>
            </a:r>
            <a:r>
              <a:rPr lang="en-US" altLang="en-US" sz="1800" baseline="-25000" smtClean="0"/>
              <a:t>3</a:t>
            </a:r>
            <a:r>
              <a:rPr lang="en-US" altLang="en-US" sz="1800" smtClean="0"/>
              <a:t> ≤  -6</a:t>
            </a:r>
          </a:p>
          <a:p>
            <a:pPr eaLnBrk="1" hangingPunct="1">
              <a:buFont typeface="Wingdings 3" panose="05040102010807070707" pitchFamily="18" charset="2"/>
              <a:buNone/>
            </a:pPr>
            <a:r>
              <a:rPr lang="en-US" altLang="en-US" sz="1800" smtClean="0"/>
              <a:t>    					 -2</a:t>
            </a:r>
            <a:r>
              <a:rPr lang="en-US" altLang="en-US" sz="1800" i="1" smtClean="0"/>
              <a:t>x</a:t>
            </a:r>
            <a:r>
              <a:rPr lang="en-US" altLang="en-US" sz="1800" baseline="-25000" smtClean="0"/>
              <a:t>1</a:t>
            </a:r>
            <a:r>
              <a:rPr lang="en-US" altLang="en-US" sz="1800" smtClean="0"/>
              <a:t>   - 1</a:t>
            </a:r>
            <a:r>
              <a:rPr lang="en-US" altLang="en-US" sz="1800" i="1" smtClean="0"/>
              <a:t>x</a:t>
            </a:r>
            <a:r>
              <a:rPr lang="en-US" altLang="en-US" sz="1800" baseline="-25000" smtClean="0"/>
              <a:t>2</a:t>
            </a:r>
            <a:r>
              <a:rPr lang="en-US" altLang="en-US" sz="1800" smtClean="0"/>
              <a:t>   - 1</a:t>
            </a:r>
            <a:r>
              <a:rPr lang="en-US" altLang="en-US" sz="1800" i="1" smtClean="0"/>
              <a:t>x</a:t>
            </a:r>
            <a:r>
              <a:rPr lang="en-US" altLang="en-US" sz="1800" baseline="-25000" smtClean="0"/>
              <a:t>3</a:t>
            </a:r>
            <a:r>
              <a:rPr lang="en-US" altLang="en-US" sz="1800" smtClean="0"/>
              <a:t> ≤ -10</a:t>
            </a:r>
          </a:p>
          <a:p>
            <a:pPr eaLnBrk="1" hangingPunct="1">
              <a:buFont typeface="Wingdings 3" panose="05040102010807070707" pitchFamily="18" charset="2"/>
              <a:buNone/>
            </a:pPr>
            <a:r>
              <a:rPr lang="en-US" altLang="en-US" sz="1800" i="1" smtClean="0"/>
              <a:t>          					x</a:t>
            </a:r>
            <a:r>
              <a:rPr lang="en-US" altLang="en-US" sz="1800" baseline="-25000" smtClean="0"/>
              <a:t>1</a:t>
            </a:r>
            <a:r>
              <a:rPr lang="en-US" altLang="en-US" sz="1800" smtClean="0"/>
              <a:t> , </a:t>
            </a:r>
            <a:r>
              <a:rPr lang="en-US" altLang="en-US" sz="1800" i="1" smtClean="0"/>
              <a:t>x</a:t>
            </a:r>
            <a:r>
              <a:rPr lang="en-US" altLang="en-US" sz="1800" baseline="-25000" smtClean="0"/>
              <a:t>2</a:t>
            </a:r>
            <a:r>
              <a:rPr lang="en-US" altLang="en-US" sz="1800" smtClean="0"/>
              <a:t> , </a:t>
            </a:r>
            <a:r>
              <a:rPr lang="en-US" altLang="en-US" sz="1800" i="1" smtClean="0"/>
              <a:t>x</a:t>
            </a:r>
            <a:r>
              <a:rPr lang="en-US" altLang="en-US" sz="1800" baseline="-25000" smtClean="0"/>
              <a:t>3</a:t>
            </a:r>
            <a:r>
              <a:rPr lang="en-US" altLang="en-US" sz="1800" smtClean="0"/>
              <a:t> ≥ 0</a:t>
            </a:r>
          </a:p>
          <a:p>
            <a:pPr eaLnBrk="1" hangingPunct="1"/>
            <a:endParaRPr lang="en-US" altLang="en-US" sz="1800" smtClean="0"/>
          </a:p>
          <a:p>
            <a:pPr eaLnBrk="1" hangingPunct="1">
              <a:buFont typeface="Wingdings 3" panose="05040102010807070707" pitchFamily="18" charset="2"/>
              <a:buNone/>
            </a:pPr>
            <a:endParaRPr lang="en-US" altLang="en-US" sz="1700" smtClean="0"/>
          </a:p>
        </p:txBody>
      </p:sp>
      <p:sp>
        <p:nvSpPr>
          <p:cNvPr id="1946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46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6728006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7">
                                            <p:txEl>
                                              <p:pRg st="6" end="6"/>
                                            </p:txEl>
                                          </p:spTgt>
                                        </p:tgtEl>
                                        <p:attrNameLst>
                                          <p:attrName>style.visibility</p:attrName>
                                        </p:attrNameLst>
                                      </p:cBhvr>
                                      <p:to>
                                        <p:strVal val="visible"/>
                                      </p:to>
                                    </p:set>
                                    <p:animEffect transition="in" filter="checkerboard(across)">
                                      <p:cBhvr>
                                        <p:cTn id="7" dur="500"/>
                                        <p:tgtEl>
                                          <p:spTgt spid="31747">
                                            <p:txEl>
                                              <p:pRg st="6" end="6"/>
                                            </p:txEl>
                                          </p:spTgt>
                                        </p:tgtEl>
                                      </p:cBhvr>
                                    </p:animEffect>
                                  </p:childTnLst>
                                </p:cTn>
                              </p:par>
                            </p:childTnLst>
                          </p:cTn>
                        </p:par>
                        <p:par>
                          <p:cTn id="8" fill="hold" nodeType="afterGroup">
                            <p:stCondLst>
                              <p:cond delay="500"/>
                            </p:stCondLst>
                            <p:childTnLst>
                              <p:par>
                                <p:cTn id="9" presetID="8" presetClass="entr" presetSubtype="16" fill="hold" nodeType="afterEffect">
                                  <p:stCondLst>
                                    <p:cond delay="2000"/>
                                  </p:stCondLst>
                                  <p:childTnLst>
                                    <p:set>
                                      <p:cBhvr>
                                        <p:cTn id="10" dur="1" fill="hold">
                                          <p:stCondLst>
                                            <p:cond delay="0"/>
                                          </p:stCondLst>
                                        </p:cTn>
                                        <p:tgtEl>
                                          <p:spTgt spid="31747">
                                            <p:txEl>
                                              <p:pRg st="7" end="7"/>
                                            </p:txEl>
                                          </p:spTgt>
                                        </p:tgtEl>
                                        <p:attrNameLst>
                                          <p:attrName>style.visibility</p:attrName>
                                        </p:attrNameLst>
                                      </p:cBhvr>
                                      <p:to>
                                        <p:strVal val="visible"/>
                                      </p:to>
                                    </p:set>
                                    <p:animEffect transition="in" filter="diamond(in)">
                                      <p:cBhvr>
                                        <p:cTn id="11" dur="3000"/>
                                        <p:tgtEl>
                                          <p:spTgt spid="31747">
                                            <p:txEl>
                                              <p:pRg st="7" end="7"/>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1747">
                                            <p:txEl>
                                              <p:pRg st="8" end="8"/>
                                            </p:txEl>
                                          </p:spTgt>
                                        </p:tgtEl>
                                        <p:attrNameLst>
                                          <p:attrName>style.visibility</p:attrName>
                                        </p:attrNameLst>
                                      </p:cBhvr>
                                      <p:to>
                                        <p:strVal val="visible"/>
                                      </p:to>
                                    </p:set>
                                    <p:animEffect transition="in" filter="diamond(in)">
                                      <p:cBhvr>
                                        <p:cTn id="14" dur="2000"/>
                                        <p:tgtEl>
                                          <p:spTgt spid="31747">
                                            <p:txEl>
                                              <p:pRg st="8" end="8"/>
                                            </p:txEl>
                                          </p:spTgt>
                                        </p:tgtEl>
                                      </p:cBhvr>
                                    </p:animEffect>
                                  </p:childTnLst>
                                </p:cTn>
                              </p:par>
                              <p:par>
                                <p:cTn id="15" presetID="8" presetClass="entr" presetSubtype="16" fill="hold" nodeType="withEffect">
                                  <p:stCondLst>
                                    <p:cond delay="0"/>
                                  </p:stCondLst>
                                  <p:childTnLst>
                                    <p:set>
                                      <p:cBhvr>
                                        <p:cTn id="16" dur="1" fill="hold">
                                          <p:stCondLst>
                                            <p:cond delay="0"/>
                                          </p:stCondLst>
                                        </p:cTn>
                                        <p:tgtEl>
                                          <p:spTgt spid="31747">
                                            <p:txEl>
                                              <p:pRg st="9" end="9"/>
                                            </p:txEl>
                                          </p:spTgt>
                                        </p:tgtEl>
                                        <p:attrNameLst>
                                          <p:attrName>style.visibility</p:attrName>
                                        </p:attrNameLst>
                                      </p:cBhvr>
                                      <p:to>
                                        <p:strVal val="visible"/>
                                      </p:to>
                                    </p:set>
                                    <p:animEffect transition="in" filter="diamond(in)">
                                      <p:cBhvr>
                                        <p:cTn id="17" dur="2000"/>
                                        <p:tgtEl>
                                          <p:spTgt spid="31747">
                                            <p:txEl>
                                              <p:pRg st="9" end="9"/>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31747">
                                            <p:txEl>
                                              <p:pRg st="10" end="10"/>
                                            </p:txEl>
                                          </p:spTgt>
                                        </p:tgtEl>
                                        <p:attrNameLst>
                                          <p:attrName>style.visibility</p:attrName>
                                        </p:attrNameLst>
                                      </p:cBhvr>
                                      <p:to>
                                        <p:strVal val="visible"/>
                                      </p:to>
                                    </p:set>
                                    <p:animEffect transition="in" filter="diamond(in)">
                                      <p:cBhvr>
                                        <p:cTn id="20" dur="2000"/>
                                        <p:tgtEl>
                                          <p:spTgt spid="31747">
                                            <p:txEl>
                                              <p:pRg st="10" end="10"/>
                                            </p:txEl>
                                          </p:spTgt>
                                        </p:tgtEl>
                                      </p:cBhvr>
                                    </p:animEffect>
                                  </p:childTnLst>
                                </p:cTn>
                              </p:par>
                              <p:par>
                                <p:cTn id="21" presetID="8" presetClass="entr" presetSubtype="16" fill="hold" nodeType="withEffect">
                                  <p:stCondLst>
                                    <p:cond delay="0"/>
                                  </p:stCondLst>
                                  <p:childTnLst>
                                    <p:set>
                                      <p:cBhvr>
                                        <p:cTn id="22" dur="1" fill="hold">
                                          <p:stCondLst>
                                            <p:cond delay="0"/>
                                          </p:stCondLst>
                                        </p:cTn>
                                        <p:tgtEl>
                                          <p:spTgt spid="31747">
                                            <p:txEl>
                                              <p:pRg st="11" end="11"/>
                                            </p:txEl>
                                          </p:spTgt>
                                        </p:tgtEl>
                                        <p:attrNameLst>
                                          <p:attrName>style.visibility</p:attrName>
                                        </p:attrNameLst>
                                      </p:cBhvr>
                                      <p:to>
                                        <p:strVal val="visible"/>
                                      </p:to>
                                    </p:set>
                                    <p:animEffect transition="in" filter="diamond(in)">
                                      <p:cBhvr>
                                        <p:cTn id="23" dur="2000"/>
                                        <p:tgtEl>
                                          <p:spTgt spid="3174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457200" y="1219200"/>
            <a:ext cx="8229600" cy="4937125"/>
          </a:xfrm>
        </p:spPr>
        <p:txBody>
          <a:bodyPr>
            <a:normAutofit lnSpcReduction="10000"/>
          </a:bodyPr>
          <a:lstStyle/>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r>
              <a:rPr lang="en-US" sz="2400" dirty="0" smtClean="0"/>
              <a:t>Let </a:t>
            </a:r>
            <a:r>
              <a:rPr lang="en-US" sz="2400" dirty="0" err="1" smtClean="0"/>
              <a:t>x</a:t>
            </a:r>
            <a:r>
              <a:rPr lang="en-US" sz="2400" baseline="-25000" dirty="0" err="1" smtClean="0"/>
              <a:t>j</a:t>
            </a:r>
            <a:r>
              <a:rPr lang="en-US" sz="2400" baseline="-25000" dirty="0" smtClean="0"/>
              <a:t> </a:t>
            </a:r>
            <a:r>
              <a:rPr lang="en-US" sz="2400" dirty="0" smtClean="0"/>
              <a:t>= units of product j to produce</a:t>
            </a:r>
          </a:p>
          <a:p>
            <a:pPr marL="274320" indent="-274320" eaLnBrk="1" fontAlgn="auto" hangingPunct="1">
              <a:spcAft>
                <a:spcPts val="0"/>
              </a:spcAft>
              <a:buFont typeface="Wingdings 3"/>
              <a:buNone/>
              <a:defRPr/>
            </a:pPr>
            <a:r>
              <a:rPr lang="en-US" sz="2400" dirty="0" smtClean="0"/>
              <a:t>	Max z = 30x</a:t>
            </a:r>
            <a:r>
              <a:rPr lang="en-US" sz="2400" baseline="-25000" dirty="0" smtClean="0"/>
              <a:t>1 </a:t>
            </a:r>
            <a:r>
              <a:rPr lang="en-US" sz="2400" dirty="0" smtClean="0"/>
              <a:t>+ 20x</a:t>
            </a:r>
            <a:r>
              <a:rPr lang="en-US" sz="2400" baseline="-25000" dirty="0" smtClean="0"/>
              <a:t>2 </a:t>
            </a:r>
            <a:r>
              <a:rPr lang="en-US" sz="2400" dirty="0" smtClean="0"/>
              <a:t>+ 21x</a:t>
            </a:r>
            <a:r>
              <a:rPr lang="en-US" sz="2400" baseline="-25000" dirty="0" smtClean="0"/>
              <a:t>3 </a:t>
            </a:r>
            <a:r>
              <a:rPr lang="en-US" sz="2400" dirty="0" smtClean="0"/>
              <a:t>+ 32x</a:t>
            </a:r>
            <a:r>
              <a:rPr lang="en-US" sz="2400" baseline="-25000" dirty="0" smtClean="0"/>
              <a:t>4 </a:t>
            </a:r>
            <a:r>
              <a:rPr lang="en-US" sz="2400" dirty="0" smtClean="0"/>
              <a:t>+ 25x</a:t>
            </a:r>
            <a:r>
              <a:rPr lang="en-US" sz="2400" baseline="-25000" dirty="0" smtClean="0"/>
              <a:t>5</a:t>
            </a:r>
            <a:endParaRPr lang="en-US" sz="2400" dirty="0" smtClean="0"/>
          </a:p>
          <a:p>
            <a:pPr marL="274320" indent="-274320" eaLnBrk="1" fontAlgn="auto" hangingPunct="1">
              <a:spcAft>
                <a:spcPts val="0"/>
              </a:spcAft>
              <a:buFont typeface="Wingdings 3"/>
              <a:buNone/>
              <a:defRPr/>
            </a:pPr>
            <a:r>
              <a:rPr lang="en-US" sz="2400" dirty="0" smtClean="0"/>
              <a:t>	</a:t>
            </a:r>
            <a:r>
              <a:rPr lang="en-US" sz="2400" dirty="0" err="1" smtClean="0"/>
              <a:t>s.t</a:t>
            </a:r>
            <a:r>
              <a:rPr lang="en-US" sz="2400" dirty="0" smtClean="0"/>
              <a:t>. 	        3x</a:t>
            </a:r>
            <a:r>
              <a:rPr lang="en-US" sz="2400" baseline="-25000" dirty="0" smtClean="0"/>
              <a:t>1 </a:t>
            </a:r>
            <a:r>
              <a:rPr lang="en-US" sz="2400" dirty="0" smtClean="0"/>
              <a:t>+   2x</a:t>
            </a:r>
            <a:r>
              <a:rPr lang="en-US" sz="2400" baseline="-25000" dirty="0" smtClean="0"/>
              <a:t>2 </a:t>
            </a:r>
            <a:r>
              <a:rPr lang="en-US" sz="2400" dirty="0" smtClean="0"/>
              <a:t>+    5x</a:t>
            </a:r>
            <a:r>
              <a:rPr lang="en-US" sz="2400" baseline="-25000" dirty="0" smtClean="0"/>
              <a:t>3 </a:t>
            </a:r>
            <a:r>
              <a:rPr lang="en-US" sz="2400" dirty="0" smtClean="0"/>
              <a:t>+   8x</a:t>
            </a:r>
            <a:r>
              <a:rPr lang="en-US" sz="2400" baseline="-25000" dirty="0" smtClean="0"/>
              <a:t>4 </a:t>
            </a:r>
            <a:r>
              <a:rPr lang="en-US" sz="2400" dirty="0" smtClean="0"/>
              <a:t>+  7x</a:t>
            </a:r>
            <a:r>
              <a:rPr lang="en-US" sz="2400" baseline="-25000" dirty="0" smtClean="0"/>
              <a:t>5   </a:t>
            </a:r>
            <a:r>
              <a:rPr lang="en-US" sz="2400" dirty="0" smtClean="0"/>
              <a:t>≤ 60</a:t>
            </a:r>
          </a:p>
          <a:p>
            <a:pPr marL="274320" indent="-274320" eaLnBrk="1" fontAlgn="auto" hangingPunct="1">
              <a:spcAft>
                <a:spcPts val="0"/>
              </a:spcAft>
              <a:buFont typeface="Wingdings 3"/>
              <a:buNone/>
              <a:defRPr/>
            </a:pPr>
            <a:r>
              <a:rPr lang="en-US" sz="2400" dirty="0" smtClean="0"/>
              <a:t>		        6x</a:t>
            </a:r>
            <a:r>
              <a:rPr lang="en-US" sz="2400" baseline="-25000" dirty="0" smtClean="0"/>
              <a:t>1 </a:t>
            </a:r>
            <a:r>
              <a:rPr lang="en-US" sz="2400" dirty="0" smtClean="0"/>
              <a:t>+   1x</a:t>
            </a:r>
            <a:r>
              <a:rPr lang="en-US" sz="2400" baseline="-25000" dirty="0" smtClean="0"/>
              <a:t>2 </a:t>
            </a:r>
            <a:r>
              <a:rPr lang="en-US" sz="2400" dirty="0" smtClean="0"/>
              <a:t>+    0x</a:t>
            </a:r>
            <a:r>
              <a:rPr lang="en-US" sz="2400" baseline="-25000" dirty="0" smtClean="0"/>
              <a:t>3 </a:t>
            </a:r>
            <a:r>
              <a:rPr lang="en-US" sz="2400" dirty="0" smtClean="0"/>
              <a:t>+   1x</a:t>
            </a:r>
            <a:r>
              <a:rPr lang="en-US" sz="2400" baseline="-25000" dirty="0" smtClean="0"/>
              <a:t>4 </a:t>
            </a:r>
            <a:r>
              <a:rPr lang="en-US" sz="2400" dirty="0" smtClean="0"/>
              <a:t>+ 10x</a:t>
            </a:r>
            <a:r>
              <a:rPr lang="en-US" sz="2400" baseline="-25000" dirty="0" smtClean="0"/>
              <a:t>5  </a:t>
            </a:r>
            <a:r>
              <a:rPr lang="en-US" sz="2400" dirty="0" smtClean="0"/>
              <a:t>≤ 60</a:t>
            </a:r>
          </a:p>
          <a:p>
            <a:pPr marL="274320" indent="-274320" eaLnBrk="1" fontAlgn="auto" hangingPunct="1">
              <a:spcAft>
                <a:spcPts val="0"/>
              </a:spcAft>
              <a:buFont typeface="Wingdings 3"/>
              <a:buNone/>
              <a:defRPr/>
            </a:pPr>
            <a:r>
              <a:rPr lang="en-US" sz="2400" dirty="0" smtClean="0"/>
              <a:t>		        3x</a:t>
            </a:r>
            <a:r>
              <a:rPr lang="en-US" sz="2400" baseline="-25000" dirty="0" smtClean="0"/>
              <a:t>1 </a:t>
            </a:r>
            <a:r>
              <a:rPr lang="en-US" sz="2400" dirty="0" smtClean="0"/>
              <a:t>+   5x</a:t>
            </a:r>
            <a:r>
              <a:rPr lang="en-US" sz="2400" baseline="-25000" dirty="0" smtClean="0"/>
              <a:t>2 </a:t>
            </a:r>
            <a:r>
              <a:rPr lang="en-US" sz="2400" dirty="0" smtClean="0"/>
              <a:t>+    2x</a:t>
            </a:r>
            <a:r>
              <a:rPr lang="en-US" sz="2400" baseline="-25000" dirty="0" smtClean="0"/>
              <a:t>3 </a:t>
            </a:r>
            <a:r>
              <a:rPr lang="en-US" sz="2400" dirty="0" smtClean="0"/>
              <a:t>+   8x</a:t>
            </a:r>
            <a:r>
              <a:rPr lang="en-US" sz="2400" baseline="-25000" dirty="0" smtClean="0"/>
              <a:t>4 </a:t>
            </a:r>
            <a:r>
              <a:rPr lang="en-US" sz="2400" dirty="0" smtClean="0"/>
              <a:t>+  1x</a:t>
            </a:r>
            <a:r>
              <a:rPr lang="en-US" sz="2400" baseline="-25000" dirty="0" smtClean="0"/>
              <a:t>5   </a:t>
            </a:r>
            <a:r>
              <a:rPr lang="en-US" sz="2400" dirty="0" smtClean="0"/>
              <a:t>≤ 45</a:t>
            </a:r>
          </a:p>
          <a:p>
            <a:pPr marL="274320" indent="-274320" eaLnBrk="1" fontAlgn="auto" hangingPunct="1">
              <a:spcAft>
                <a:spcPts val="0"/>
              </a:spcAft>
              <a:buFont typeface="Wingdings 3"/>
              <a:buNone/>
              <a:defRPr/>
            </a:pPr>
            <a:r>
              <a:rPr lang="en-US" sz="2400" dirty="0" smtClean="0"/>
              <a:t>				          x</a:t>
            </a:r>
            <a:r>
              <a:rPr lang="en-US" sz="2400" baseline="-25000" dirty="0" smtClean="0"/>
              <a:t>1 </a:t>
            </a:r>
            <a:r>
              <a:rPr lang="en-US" sz="2400" dirty="0" smtClean="0"/>
              <a:t>, x</a:t>
            </a:r>
            <a:r>
              <a:rPr lang="en-US" sz="2400" baseline="-25000" dirty="0" smtClean="0"/>
              <a:t>2 </a:t>
            </a:r>
            <a:r>
              <a:rPr lang="en-US" sz="2400" dirty="0" smtClean="0"/>
              <a:t>, x</a:t>
            </a:r>
            <a:r>
              <a:rPr lang="en-US" sz="2400" baseline="-25000" dirty="0" smtClean="0"/>
              <a:t>3 </a:t>
            </a:r>
            <a:r>
              <a:rPr lang="en-US" sz="2400" dirty="0" smtClean="0"/>
              <a:t>, x</a:t>
            </a:r>
            <a:r>
              <a:rPr lang="en-US" sz="2400" baseline="-25000" dirty="0" smtClean="0"/>
              <a:t>4 </a:t>
            </a:r>
            <a:r>
              <a:rPr lang="en-US" sz="2400" dirty="0" smtClean="0"/>
              <a:t>,x</a:t>
            </a:r>
            <a:r>
              <a:rPr lang="en-US" sz="2400" baseline="-25000" dirty="0" smtClean="0"/>
              <a:t>5   </a:t>
            </a:r>
            <a:r>
              <a:rPr lang="en-US" sz="2400" dirty="0" smtClean="0"/>
              <a:t>≥ 0</a:t>
            </a:r>
            <a:endParaRPr lang="en-US" sz="2400" dirty="0"/>
          </a:p>
        </p:txBody>
      </p:sp>
      <p:pic>
        <p:nvPicPr>
          <p:cNvPr id="9220"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685800"/>
            <a:ext cx="548005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arn(inVertic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barn(inVertical)">
                                      <p:cBhvr>
                                        <p:cTn id="12" dur="500"/>
                                        <p:tgtEl>
                                          <p:spTgt spid="3">
                                            <p:txEl>
                                              <p:pRg st="7" end="7"/>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arn(inVertical)">
                                      <p:cBhvr>
                                        <p:cTn id="15" dur="500"/>
                                        <p:tgtEl>
                                          <p:spTgt spid="3">
                                            <p:txEl>
                                              <p:pRg st="8" end="8"/>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barn(inVertical)">
                                      <p:cBhvr>
                                        <p:cTn id="18" dur="500"/>
                                        <p:tgtEl>
                                          <p:spTgt spid="3">
                                            <p:txEl>
                                              <p:pRg st="9" end="9"/>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barn(inVertical)">
                                      <p:cBhvr>
                                        <p:cTn id="21" dur="500"/>
                                        <p:tgtEl>
                                          <p:spTgt spid="3">
                                            <p:txEl>
                                              <p:pRg st="10" end="10"/>
                                            </p:txEl>
                                          </p:spTgt>
                                        </p:tgtEl>
                                      </p:cBhvr>
                                    </p:animEffect>
                                  </p:childTnLst>
                                </p:cTn>
                              </p:par>
                            </p:childTnLst>
                          </p:cTn>
                        </p:par>
                        <p:par>
                          <p:cTn id="22" fill="hold">
                            <p:stCondLst>
                              <p:cond delay="500"/>
                            </p:stCondLst>
                            <p:childTnLst>
                              <p:par>
                                <p:cTn id="23" presetID="16" presetClass="entr" presetSubtype="21" fill="hold" nodeType="afterEffect">
                                  <p:stCondLst>
                                    <p:cond delay="150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barn(inVertical)">
                                      <p:cBhvr>
                                        <p:cTn id="2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5" name="Rectangle 2"/>
          <p:cNvSpPr>
            <a:spLocks noGrp="1" noChangeArrowheads="1"/>
          </p:cNvSpPr>
          <p:nvPr>
            <p:ph type="title"/>
          </p:nvPr>
        </p:nvSpPr>
        <p:spPr>
          <a:xfrm>
            <a:off x="304800" y="0"/>
            <a:ext cx="8458200" cy="1143000"/>
          </a:xfrm>
        </p:spPr>
        <p:txBody>
          <a:bodyPr/>
          <a:lstStyle/>
          <a:p>
            <a:pPr eaLnBrk="1" hangingPunct="1"/>
            <a:r>
              <a:rPr lang="en-US" altLang="en-US" sz="3600" smtClean="0">
                <a:solidFill>
                  <a:schemeClr val="tx1"/>
                </a:solidFill>
              </a:rPr>
              <a:t>The Dual Simplex Method - Example </a:t>
            </a:r>
            <a:r>
              <a:rPr lang="en-US" altLang="en-US" sz="3600" smtClean="0"/>
              <a:t/>
            </a:r>
            <a:br>
              <a:rPr lang="en-US" altLang="en-US" sz="3600" smtClean="0"/>
            </a:br>
            <a:endParaRPr lang="en-US" altLang="en-US" sz="3600" smtClean="0">
              <a:cs typeface="Times New Roman" panose="02020603050405020304" pitchFamily="18" charset="0"/>
            </a:endParaRPr>
          </a:p>
        </p:txBody>
      </p:sp>
      <p:sp>
        <p:nvSpPr>
          <p:cNvPr id="2056"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12B7199-94CC-49D3-9AE3-CFB4104A9EFF}" type="slidenum">
              <a:rPr lang="en-US" altLang="en-US" sz="1400">
                <a:solidFill>
                  <a:schemeClr val="tx2"/>
                </a:solidFill>
              </a:rPr>
              <a:pPr eaLnBrk="1" hangingPunct="1"/>
              <a:t>30</a:t>
            </a:fld>
            <a:endParaRPr lang="en-US" altLang="en-US" sz="1400">
              <a:solidFill>
                <a:schemeClr val="tx2"/>
              </a:solidFill>
            </a:endParaRPr>
          </a:p>
        </p:txBody>
      </p:sp>
      <p:sp>
        <p:nvSpPr>
          <p:cNvPr id="205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5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pic>
        <p:nvPicPr>
          <p:cNvPr id="2059" name="Picture 4"/>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94468" y="1443038"/>
            <a:ext cx="8974137" cy="1600200"/>
          </a:xfrm>
          <a:noFill/>
        </p:spPr>
      </p:pic>
      <p:sp>
        <p:nvSpPr>
          <p:cNvPr id="11" name="Oval 10"/>
          <p:cNvSpPr/>
          <p:nvPr/>
        </p:nvSpPr>
        <p:spPr>
          <a:xfrm>
            <a:off x="6629400" y="1828800"/>
            <a:ext cx="457200" cy="838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9878" name="Rectangle 6"/>
          <p:cNvSpPr>
            <a:spLocks noChangeArrowheads="1"/>
          </p:cNvSpPr>
          <p:nvPr/>
        </p:nvSpPr>
        <p:spPr bwMode="auto">
          <a:xfrm>
            <a:off x="501650" y="2667000"/>
            <a:ext cx="7651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dirty="0">
                <a:ea typeface="Calibri" panose="020F0502020204030204" pitchFamily="34" charset="0"/>
                <a:cs typeface="Times New Roman" panose="02020603050405020304" pitchFamily="18" charset="0"/>
              </a:rPr>
              <a:t>The tableau is indicating an optimal solution (all  ≥     ) but it is not feasible – some of the RHS are &lt; 0. </a:t>
            </a:r>
          </a:p>
          <a:p>
            <a:r>
              <a:rPr lang="en-US" altLang="en-US" sz="1400" dirty="0">
                <a:ea typeface="Calibri" panose="020F0502020204030204" pitchFamily="34" charset="0"/>
                <a:cs typeface="Times New Roman" panose="02020603050405020304" pitchFamily="18" charset="0"/>
              </a:rPr>
              <a:t>Note, however, that the dual would be feasible but not optimal</a:t>
            </a:r>
          </a:p>
        </p:txBody>
      </p:sp>
      <p:graphicFrame>
        <p:nvGraphicFramePr>
          <p:cNvPr id="79877" name="Object 5"/>
          <p:cNvGraphicFramePr>
            <a:graphicFrameLocks noChangeAspect="1"/>
          </p:cNvGraphicFramePr>
          <p:nvPr/>
        </p:nvGraphicFramePr>
        <p:xfrm>
          <a:off x="4310063" y="2697163"/>
          <a:ext cx="185737" cy="274637"/>
        </p:xfrm>
        <a:graphic>
          <a:graphicData uri="http://schemas.openxmlformats.org/presentationml/2006/ole">
            <mc:AlternateContent xmlns:mc="http://schemas.openxmlformats.org/markup-compatibility/2006">
              <mc:Choice xmlns:v="urn:schemas-microsoft-com:vml" Requires="v">
                <p:oleObj spid="_x0000_s33834" name="Equation" r:id="rId4" imgW="164957" imgH="241091" progId="Equation.3">
                  <p:embed/>
                </p:oleObj>
              </mc:Choice>
              <mc:Fallback>
                <p:oleObj name="Equation" r:id="rId4" imgW="164957" imgH="241091" progId="Equation.3">
                  <p:embed/>
                  <p:pic>
                    <p:nvPicPr>
                      <p:cNvPr id="7987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0063" y="2697163"/>
                        <a:ext cx="185737" cy="274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2" name="Rectangle 7"/>
          <p:cNvSpPr>
            <a:spLocks noChangeArrowheads="1"/>
          </p:cNvSpPr>
          <p:nvPr/>
        </p:nvSpPr>
        <p:spPr bwMode="auto">
          <a:xfrm>
            <a:off x="152400" y="2971800"/>
            <a:ext cx="223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ea typeface="Calibri" panose="020F0502020204030204" pitchFamily="34" charset="0"/>
                <a:cs typeface="Times New Roman" panose="02020603050405020304" pitchFamily="18" charset="0"/>
              </a:rPr>
              <a:t>.</a:t>
            </a:r>
            <a:endParaRPr lang="en-US" altLang="en-US">
              <a:ea typeface="Calibri" panose="020F0502020204030204" pitchFamily="34" charset="0"/>
              <a:cs typeface="Times New Roman" panose="02020603050405020304" pitchFamily="18" charset="0"/>
            </a:endParaRPr>
          </a:p>
        </p:txBody>
      </p:sp>
      <p:sp>
        <p:nvSpPr>
          <p:cNvPr id="206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79880" name="Object 8"/>
          <p:cNvGraphicFramePr>
            <a:graphicFrameLocks noChangeAspect="1"/>
          </p:cNvGraphicFramePr>
          <p:nvPr/>
        </p:nvGraphicFramePr>
        <p:xfrm>
          <a:off x="3124200" y="3352800"/>
          <a:ext cx="2895600" cy="965200"/>
        </p:xfrm>
        <a:graphic>
          <a:graphicData uri="http://schemas.openxmlformats.org/presentationml/2006/ole">
            <mc:AlternateContent xmlns:mc="http://schemas.openxmlformats.org/markup-compatibility/2006">
              <mc:Choice xmlns:v="urn:schemas-microsoft-com:vml" Requires="v">
                <p:oleObj spid="_x0000_s33835" name="Equation" r:id="rId6" imgW="1739900" imgH="584200" progId="Equation.3">
                  <p:embed/>
                </p:oleObj>
              </mc:Choice>
              <mc:Fallback>
                <p:oleObj name="Equation" r:id="rId6" imgW="1739900" imgH="584200" progId="Equation.3">
                  <p:embed/>
                  <p:pic>
                    <p:nvPicPr>
                      <p:cNvPr id="7988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3352800"/>
                        <a:ext cx="2895600"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4"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79882" name="Object 10"/>
          <p:cNvGraphicFramePr>
            <a:graphicFrameLocks noChangeAspect="1"/>
          </p:cNvGraphicFramePr>
          <p:nvPr/>
        </p:nvGraphicFramePr>
        <p:xfrm>
          <a:off x="3276600" y="4267200"/>
          <a:ext cx="2714625" cy="915988"/>
        </p:xfrm>
        <a:graphic>
          <a:graphicData uri="http://schemas.openxmlformats.org/presentationml/2006/ole">
            <mc:AlternateContent xmlns:mc="http://schemas.openxmlformats.org/markup-compatibility/2006">
              <mc:Choice xmlns:v="urn:schemas-microsoft-com:vml" Requires="v">
                <p:oleObj spid="_x0000_s33836" name="Equation" r:id="rId8" imgW="1663700" imgH="558800" progId="Equation.3">
                  <p:embed/>
                </p:oleObj>
              </mc:Choice>
              <mc:Fallback>
                <p:oleObj name="Equation" r:id="rId8" imgW="1663700" imgH="558800" progId="Equation.3">
                  <p:embed/>
                  <p:pic>
                    <p:nvPicPr>
                      <p:cNvPr id="7988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4267200"/>
                        <a:ext cx="2714625" cy="91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5" name="Object 13"/>
          <p:cNvGraphicFramePr>
            <a:graphicFrameLocks noChangeAspect="1"/>
          </p:cNvGraphicFramePr>
          <p:nvPr/>
        </p:nvGraphicFramePr>
        <p:xfrm>
          <a:off x="3810000" y="5105400"/>
          <a:ext cx="1638300" cy="609600"/>
        </p:xfrm>
        <a:graphic>
          <a:graphicData uri="http://schemas.openxmlformats.org/presentationml/2006/ole">
            <mc:AlternateContent xmlns:mc="http://schemas.openxmlformats.org/markup-compatibility/2006">
              <mc:Choice xmlns:v="urn:schemas-microsoft-com:vml" Requires="v">
                <p:oleObj spid="_x0000_s33837" name="Equation" r:id="rId10" imgW="1231900" imgH="457200" progId="Equation.3">
                  <p:embed/>
                </p:oleObj>
              </mc:Choice>
              <mc:Fallback>
                <p:oleObj name="Equation" r:id="rId10" imgW="1231900" imgH="457200" progId="Equation.3">
                  <p:embed/>
                  <p:pic>
                    <p:nvPicPr>
                      <p:cNvPr id="79885"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0" y="5105400"/>
                        <a:ext cx="16383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4" name="Object 12"/>
          <p:cNvGraphicFramePr>
            <a:graphicFrameLocks noChangeAspect="1"/>
          </p:cNvGraphicFramePr>
          <p:nvPr/>
        </p:nvGraphicFramePr>
        <p:xfrm>
          <a:off x="3886200" y="5791200"/>
          <a:ext cx="1590675" cy="381000"/>
        </p:xfrm>
        <a:graphic>
          <a:graphicData uri="http://schemas.openxmlformats.org/presentationml/2006/ole">
            <mc:AlternateContent xmlns:mc="http://schemas.openxmlformats.org/markup-compatibility/2006">
              <mc:Choice xmlns:v="urn:schemas-microsoft-com:vml" Requires="v">
                <p:oleObj spid="_x0000_s33838" name="Equation" r:id="rId12" imgW="914003" imgH="215806" progId="Equation.3">
                  <p:embed/>
                </p:oleObj>
              </mc:Choice>
              <mc:Fallback>
                <p:oleObj name="Equation" r:id="rId12" imgW="914003" imgH="215806" progId="Equation.3">
                  <p:embed/>
                  <p:pic>
                    <p:nvPicPr>
                      <p:cNvPr id="79884"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6200" y="5791200"/>
                        <a:ext cx="15906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5"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3" name="Rectangle 22"/>
          <p:cNvSpPr>
            <a:spLocks noChangeArrowheads="1"/>
          </p:cNvSpPr>
          <p:nvPr/>
        </p:nvSpPr>
        <p:spPr bwMode="auto">
          <a:xfrm>
            <a:off x="5638800" y="57150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a:t>The min value comes from the ratio for </a:t>
            </a:r>
            <a:r>
              <a:rPr lang="en-US" altLang="en-US" sz="1400" i="1"/>
              <a:t>x</a:t>
            </a:r>
            <a:r>
              <a:rPr lang="en-US" altLang="en-US" sz="1400" baseline="-25000"/>
              <a:t>3</a:t>
            </a:r>
            <a:r>
              <a:rPr lang="en-US" altLang="en-US" sz="1400"/>
              <a:t>, </a:t>
            </a:r>
          </a:p>
          <a:p>
            <a:pPr eaLnBrk="1" hangingPunct="1"/>
            <a:r>
              <a:rPr lang="en-US" altLang="en-US" sz="1400"/>
              <a:t>so  </a:t>
            </a:r>
            <a:r>
              <a:rPr lang="en-US" altLang="en-US" sz="1400" i="1"/>
              <a:t>j</a:t>
            </a:r>
            <a:r>
              <a:rPr lang="en-US" altLang="en-US" sz="1400" baseline="30000"/>
              <a:t>*</a:t>
            </a:r>
            <a:r>
              <a:rPr lang="en-US" altLang="en-US" sz="1400"/>
              <a:t> = 3. </a:t>
            </a:r>
          </a:p>
        </p:txBody>
      </p:sp>
      <p:sp>
        <p:nvSpPr>
          <p:cNvPr id="2" name="Oval 1"/>
          <p:cNvSpPr/>
          <p:nvPr/>
        </p:nvSpPr>
        <p:spPr bwMode="auto">
          <a:xfrm>
            <a:off x="1279525" y="1625600"/>
            <a:ext cx="2286000" cy="279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sp>
        <p:nvSpPr>
          <p:cNvPr id="20" name="Oval 19"/>
          <p:cNvSpPr/>
          <p:nvPr/>
        </p:nvSpPr>
        <p:spPr bwMode="auto">
          <a:xfrm>
            <a:off x="1279525" y="1854200"/>
            <a:ext cx="2286000" cy="27940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grpSp>
        <p:nvGrpSpPr>
          <p:cNvPr id="8" name="Group 7"/>
          <p:cNvGrpSpPr/>
          <p:nvPr/>
        </p:nvGrpSpPr>
        <p:grpSpPr>
          <a:xfrm>
            <a:off x="1371600" y="1553705"/>
            <a:ext cx="3031331" cy="3652428"/>
            <a:chOff x="1379935" y="1553705"/>
            <a:chExt cx="3031331" cy="3652428"/>
          </a:xfrm>
        </p:grpSpPr>
        <p:sp>
          <p:nvSpPr>
            <p:cNvPr id="3" name="Oval 2"/>
            <p:cNvSpPr/>
            <p:nvPr/>
          </p:nvSpPr>
          <p:spPr bwMode="auto">
            <a:xfrm>
              <a:off x="1379935" y="1553705"/>
              <a:ext cx="304800" cy="609600"/>
            </a:xfrm>
            <a:prstGeom prst="ellips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cxnSp>
          <p:nvCxnSpPr>
            <p:cNvPr id="5" name="Straight Arrow Connector 4"/>
            <p:cNvCxnSpPr>
              <a:stCxn id="3" idx="5"/>
            </p:cNvCxnSpPr>
            <p:nvPr/>
          </p:nvCxnSpPr>
          <p:spPr bwMode="auto">
            <a:xfrm>
              <a:off x="1640098" y="2074031"/>
              <a:ext cx="2771168" cy="313210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grpSp>
      <p:grpSp>
        <p:nvGrpSpPr>
          <p:cNvPr id="27" name="Group 26"/>
          <p:cNvGrpSpPr/>
          <p:nvPr/>
        </p:nvGrpSpPr>
        <p:grpSpPr>
          <a:xfrm>
            <a:off x="2261395" y="1553705"/>
            <a:ext cx="2596651" cy="3652428"/>
            <a:chOff x="1379935" y="1553705"/>
            <a:chExt cx="2596651" cy="3652428"/>
          </a:xfrm>
        </p:grpSpPr>
        <p:sp>
          <p:nvSpPr>
            <p:cNvPr id="28" name="Oval 27"/>
            <p:cNvSpPr/>
            <p:nvPr/>
          </p:nvSpPr>
          <p:spPr bwMode="auto">
            <a:xfrm>
              <a:off x="1379935" y="1553705"/>
              <a:ext cx="304800" cy="609600"/>
            </a:xfrm>
            <a:prstGeom prst="ellips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cxnSp>
          <p:nvCxnSpPr>
            <p:cNvPr id="29" name="Straight Arrow Connector 28"/>
            <p:cNvCxnSpPr/>
            <p:nvPr/>
          </p:nvCxnSpPr>
          <p:spPr bwMode="auto">
            <a:xfrm>
              <a:off x="1684735" y="2057400"/>
              <a:ext cx="2291851" cy="3148733"/>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grpSp>
      <p:grpSp>
        <p:nvGrpSpPr>
          <p:cNvPr id="31" name="Group 30"/>
          <p:cNvGrpSpPr/>
          <p:nvPr/>
        </p:nvGrpSpPr>
        <p:grpSpPr>
          <a:xfrm>
            <a:off x="3167682" y="1553705"/>
            <a:ext cx="2013428" cy="3629483"/>
            <a:chOff x="1379935" y="1553705"/>
            <a:chExt cx="2013428" cy="3629483"/>
          </a:xfrm>
        </p:grpSpPr>
        <p:sp>
          <p:nvSpPr>
            <p:cNvPr id="32" name="Oval 31"/>
            <p:cNvSpPr/>
            <p:nvPr/>
          </p:nvSpPr>
          <p:spPr bwMode="auto">
            <a:xfrm>
              <a:off x="1379935" y="1553705"/>
              <a:ext cx="304800" cy="609600"/>
            </a:xfrm>
            <a:prstGeom prst="ellipse">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charset="0"/>
              </a:endParaRPr>
            </a:p>
          </p:txBody>
        </p:sp>
        <p:cxnSp>
          <p:nvCxnSpPr>
            <p:cNvPr id="33" name="Straight Arrow Connector 32"/>
            <p:cNvCxnSpPr>
              <a:stCxn id="32" idx="5"/>
            </p:cNvCxnSpPr>
            <p:nvPr/>
          </p:nvCxnSpPr>
          <p:spPr bwMode="auto">
            <a:xfrm>
              <a:off x="1640098" y="2074031"/>
              <a:ext cx="1753265" cy="3109157"/>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grpSp>
    </p:spTree>
    <p:extLst>
      <p:ext uri="{BB962C8B-B14F-4D97-AF65-F5344CB8AC3E}">
        <p14:creationId xmlns:p14="http://schemas.microsoft.com/office/powerpoint/2010/main" val="32310335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nodeType="after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9878">
                                            <p:txEl>
                                              <p:pRg st="0" end="0"/>
                                            </p:txEl>
                                          </p:spTgt>
                                        </p:tgtEl>
                                        <p:attrNameLst>
                                          <p:attrName>style.visibility</p:attrName>
                                        </p:attrNameLst>
                                      </p:cBhvr>
                                      <p:to>
                                        <p:strVal val="visible"/>
                                      </p:to>
                                    </p:set>
                                    <p:animEffect transition="in" filter="barn(inVertical)">
                                      <p:cBhvr>
                                        <p:cTn id="22" dur="500"/>
                                        <p:tgtEl>
                                          <p:spTgt spid="79878">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79878">
                                            <p:txEl>
                                              <p:pRg st="1" end="1"/>
                                            </p:txEl>
                                          </p:spTgt>
                                        </p:tgtEl>
                                        <p:attrNameLst>
                                          <p:attrName>style.visibility</p:attrName>
                                        </p:attrNameLst>
                                      </p:cBhvr>
                                      <p:to>
                                        <p:strVal val="visible"/>
                                      </p:to>
                                    </p:set>
                                    <p:animEffect transition="in" filter="barn(inVertical)">
                                      <p:cBhvr>
                                        <p:cTn id="25" dur="500"/>
                                        <p:tgtEl>
                                          <p:spTgt spid="79878">
                                            <p:txEl>
                                              <p:pRg st="1" end="1"/>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9877"/>
                                        </p:tgtEl>
                                        <p:attrNameLst>
                                          <p:attrName>style.visibility</p:attrName>
                                        </p:attrNameLst>
                                      </p:cBhvr>
                                      <p:to>
                                        <p:strVal val="visible"/>
                                      </p:to>
                                    </p:set>
                                    <p:animEffect transition="in" filter="blinds(horizontal)">
                                      <p:cBhvr>
                                        <p:cTn id="28" dur="500"/>
                                        <p:tgtEl>
                                          <p:spTgt spid="79877"/>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7987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79880"/>
                                        </p:tgtEl>
                                        <p:attrNameLst>
                                          <p:attrName>style.visibility</p:attrName>
                                        </p:attrNameLst>
                                      </p:cBhvr>
                                      <p:to>
                                        <p:strVal val="visible"/>
                                      </p:to>
                                    </p:set>
                                    <p:animEffect transition="in" filter="box(in)">
                                      <p:cBhvr>
                                        <p:cTn id="35" dur="500"/>
                                        <p:tgtEl>
                                          <p:spTgt spid="79880"/>
                                        </p:tgtEl>
                                      </p:cBhvr>
                                    </p:animEffect>
                                  </p:childTnLst>
                                </p:cTn>
                              </p:par>
                            </p:childTnLst>
                          </p:cTn>
                        </p:par>
                        <p:par>
                          <p:cTn id="36" fill="hold">
                            <p:stCondLst>
                              <p:cond delay="500"/>
                            </p:stCondLst>
                            <p:childTnLst>
                              <p:par>
                                <p:cTn id="37" presetID="5" presetClass="entr" presetSubtype="10" fill="hold" nodeType="afterEffect">
                                  <p:stCondLst>
                                    <p:cond delay="1000"/>
                                  </p:stCondLst>
                                  <p:childTnLst>
                                    <p:set>
                                      <p:cBhvr>
                                        <p:cTn id="38" dur="1" fill="hold">
                                          <p:stCondLst>
                                            <p:cond delay="0"/>
                                          </p:stCondLst>
                                        </p:cTn>
                                        <p:tgtEl>
                                          <p:spTgt spid="79882"/>
                                        </p:tgtEl>
                                        <p:attrNameLst>
                                          <p:attrName>style.visibility</p:attrName>
                                        </p:attrNameLst>
                                      </p:cBhvr>
                                      <p:to>
                                        <p:strVal val="visible"/>
                                      </p:to>
                                    </p:set>
                                    <p:animEffect transition="in" filter="checkerboard(across)">
                                      <p:cBhvr>
                                        <p:cTn id="39" dur="500"/>
                                        <p:tgtEl>
                                          <p:spTgt spid="79882"/>
                                        </p:tgtEl>
                                      </p:cBhvr>
                                    </p:animEffect>
                                  </p:childTnLst>
                                </p:cTn>
                              </p:par>
                            </p:childTnLst>
                          </p:cTn>
                        </p:par>
                        <p:par>
                          <p:cTn id="40" fill="hold">
                            <p:stCondLst>
                              <p:cond delay="2000"/>
                            </p:stCondLst>
                            <p:childTnLst>
                              <p:par>
                                <p:cTn id="41" presetID="5" presetClass="entr" presetSubtype="10" fill="hold" nodeType="afterEffect">
                                  <p:stCondLst>
                                    <p:cond delay="1000"/>
                                  </p:stCondLst>
                                  <p:childTnLst>
                                    <p:set>
                                      <p:cBhvr>
                                        <p:cTn id="42" dur="1" fill="hold">
                                          <p:stCondLst>
                                            <p:cond delay="0"/>
                                          </p:stCondLst>
                                        </p:cTn>
                                        <p:tgtEl>
                                          <p:spTgt spid="79885"/>
                                        </p:tgtEl>
                                        <p:attrNameLst>
                                          <p:attrName>style.visibility</p:attrName>
                                        </p:attrNameLst>
                                      </p:cBhvr>
                                      <p:to>
                                        <p:strVal val="visible"/>
                                      </p:to>
                                    </p:set>
                                    <p:animEffect transition="in" filter="checkerboard(across)">
                                      <p:cBhvr>
                                        <p:cTn id="43" dur="500"/>
                                        <p:tgtEl>
                                          <p:spTgt spid="79885"/>
                                        </p:tgtEl>
                                      </p:cBhvr>
                                    </p:animEffect>
                                  </p:childTnLst>
                                </p:cTn>
                              </p:par>
                            </p:childTnLst>
                          </p:cTn>
                        </p:par>
                        <p:par>
                          <p:cTn id="44" fill="hold">
                            <p:stCondLst>
                              <p:cond delay="3500"/>
                            </p:stCondLst>
                            <p:childTnLst>
                              <p:par>
                                <p:cTn id="45" presetID="5" presetClass="entr" presetSubtype="10" fill="hold" nodeType="afterEffect">
                                  <p:stCondLst>
                                    <p:cond delay="1000"/>
                                  </p:stCondLst>
                                  <p:childTnLst>
                                    <p:set>
                                      <p:cBhvr>
                                        <p:cTn id="46" dur="1" fill="hold">
                                          <p:stCondLst>
                                            <p:cond delay="0"/>
                                          </p:stCondLst>
                                        </p:cTn>
                                        <p:tgtEl>
                                          <p:spTgt spid="79884"/>
                                        </p:tgtEl>
                                        <p:attrNameLst>
                                          <p:attrName>style.visibility</p:attrName>
                                        </p:attrNameLst>
                                      </p:cBhvr>
                                      <p:to>
                                        <p:strVal val="visible"/>
                                      </p:to>
                                    </p:set>
                                    <p:animEffect transition="in" filter="checkerboard(across)">
                                      <p:cBhvr>
                                        <p:cTn id="47" dur="500"/>
                                        <p:tgtEl>
                                          <p:spTgt spid="79884"/>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arn(inVertical)">
                                      <p:cBhvr>
                                        <p:cTn id="5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53" presetID="5" presetClass="entr" presetSubtype="10" fill="hold" grpId="0" nodeType="withEffect">
                                  <p:stCondLst>
                                    <p:cond delay="500"/>
                                  </p:stCondLst>
                                  <p:childTnLst>
                                    <p:set>
                                      <p:cBhvr>
                                        <p:cTn id="54" dur="1" fill="hold">
                                          <p:stCondLst>
                                            <p:cond delay="0"/>
                                          </p:stCondLst>
                                        </p:cTn>
                                        <p:tgtEl>
                                          <p:spTgt spid="23"/>
                                        </p:tgtEl>
                                        <p:attrNameLst>
                                          <p:attrName>style.visibility</p:attrName>
                                        </p:attrNameLst>
                                      </p:cBhvr>
                                      <p:to>
                                        <p:strVal val="visible"/>
                                      </p:to>
                                    </p:set>
                                    <p:animEffect transition="in" filter="checkerboard(across)">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barn(inVertical)">
                                      <p:cBhvr>
                                        <p:cTn id="6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barn(inVertical)">
                                      <p:cBhvr>
                                        <p:cTn id="6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9878" grpId="1"/>
      <p:bldP spid="23" grpId="0"/>
      <p:bldP spid="2" grpId="0" animBg="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80907" name="AutoShape 11"/>
          <p:cNvCxnSpPr>
            <a:cxnSpLocks noChangeShapeType="1"/>
          </p:cNvCxnSpPr>
          <p:nvPr/>
        </p:nvCxnSpPr>
        <p:spPr bwMode="auto">
          <a:xfrm flipV="1">
            <a:off x="3048000" y="4800600"/>
            <a:ext cx="0" cy="1905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80909" name="Oval 13"/>
          <p:cNvSpPr>
            <a:spLocks noChangeArrowheads="1"/>
          </p:cNvSpPr>
          <p:nvPr/>
        </p:nvSpPr>
        <p:spPr bwMode="auto">
          <a:xfrm>
            <a:off x="2895600" y="4191000"/>
            <a:ext cx="247650" cy="266700"/>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080" name="Rectangle 2"/>
          <p:cNvSpPr>
            <a:spLocks noGrp="1" noChangeArrowheads="1"/>
          </p:cNvSpPr>
          <p:nvPr>
            <p:ph type="title"/>
          </p:nvPr>
        </p:nvSpPr>
        <p:spPr/>
        <p:txBody>
          <a:bodyPr/>
          <a:lstStyle/>
          <a:p>
            <a:pPr eaLnBrk="1" hangingPunct="1"/>
            <a:r>
              <a:rPr lang="en-US" altLang="en-US" sz="3600" smtClean="0">
                <a:solidFill>
                  <a:schemeClr val="tx1"/>
                </a:solidFill>
              </a:rPr>
              <a:t>The Dual Simplex Method - Example</a:t>
            </a:r>
            <a:endParaRPr lang="en-US" altLang="en-US" sz="3600" smtClean="0">
              <a:cs typeface="Times New Roman" panose="02020603050405020304" pitchFamily="18" charset="0"/>
            </a:endParaRPr>
          </a:p>
        </p:txBody>
      </p:sp>
      <p:sp>
        <p:nvSpPr>
          <p:cNvPr id="3081"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2F4456-73FE-440A-943E-319CD5CE496F}" type="slidenum">
              <a:rPr lang="en-US" altLang="en-US" sz="1400">
                <a:solidFill>
                  <a:schemeClr val="tx2"/>
                </a:solidFill>
              </a:rPr>
              <a:pPr eaLnBrk="1" hangingPunct="1"/>
              <a:t>31</a:t>
            </a:fld>
            <a:endParaRPr lang="en-US" altLang="en-US" sz="1400">
              <a:solidFill>
                <a:schemeClr val="tx2"/>
              </a:solidFill>
            </a:endParaRPr>
          </a:p>
        </p:txBody>
      </p:sp>
      <p:sp>
        <p:nvSpPr>
          <p:cNvPr id="308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08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084"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085"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086"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3074" name="Object 7"/>
          <p:cNvGraphicFramePr>
            <a:graphicFrameLocks noChangeAspect="1"/>
          </p:cNvGraphicFramePr>
          <p:nvPr>
            <p:extLst>
              <p:ext uri="{D42A27DB-BD31-4B8C-83A1-F6EECF244321}">
                <p14:modId xmlns:p14="http://schemas.microsoft.com/office/powerpoint/2010/main" val="3367291828"/>
              </p:ext>
            </p:extLst>
          </p:nvPr>
        </p:nvGraphicFramePr>
        <p:xfrm>
          <a:off x="1371600" y="1219200"/>
          <a:ext cx="7221538" cy="1676400"/>
        </p:xfrm>
        <a:graphic>
          <a:graphicData uri="http://schemas.openxmlformats.org/presentationml/2006/ole">
            <mc:AlternateContent xmlns:mc="http://schemas.openxmlformats.org/markup-compatibility/2006">
              <mc:Choice xmlns:v="urn:schemas-microsoft-com:vml" Requires="v">
                <p:oleObj spid="_x0000_s34842" name="Document" r:id="rId3" imgW="6306260" imgH="1420570" progId="Word.Document.12">
                  <p:embed/>
                </p:oleObj>
              </mc:Choice>
              <mc:Fallback>
                <p:oleObj name="Document" r:id="rId3" imgW="6306260" imgH="1420570" progId="Word.Document.12">
                  <p:embed/>
                  <p:pic>
                    <p:nvPicPr>
                      <p:cNvPr id="3074" name="Object 7"/>
                      <p:cNvPicPr>
                        <a:picLocks noChangeAspect="1" noChangeArrowheads="1"/>
                      </p:cNvPicPr>
                      <p:nvPr/>
                    </p:nvPicPr>
                    <p:blipFill>
                      <a:blip r:embed="rId4"/>
                      <a:srcRect/>
                      <a:stretch>
                        <a:fillRect/>
                      </a:stretch>
                    </p:blipFill>
                    <p:spPr bwMode="auto">
                      <a:xfrm>
                        <a:off x="1371600" y="1219200"/>
                        <a:ext cx="722153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119282729"/>
              </p:ext>
            </p:extLst>
          </p:nvPr>
        </p:nvGraphicFramePr>
        <p:xfrm>
          <a:off x="1219200" y="3124200"/>
          <a:ext cx="6629398" cy="1752600"/>
        </p:xfrm>
        <a:graphic>
          <a:graphicData uri="http://schemas.openxmlformats.org/drawingml/2006/table">
            <a:tbl>
              <a:tblPr/>
              <a:tblGrid>
                <a:gridCol w="736172">
                  <a:extLst>
                    <a:ext uri="{9D8B030D-6E8A-4147-A177-3AD203B41FA5}">
                      <a16:colId xmlns:a16="http://schemas.microsoft.com/office/drawing/2014/main" val="20000"/>
                    </a:ext>
                  </a:extLst>
                </a:gridCol>
                <a:gridCol w="736172">
                  <a:extLst>
                    <a:ext uri="{9D8B030D-6E8A-4147-A177-3AD203B41FA5}">
                      <a16:colId xmlns:a16="http://schemas.microsoft.com/office/drawing/2014/main" val="20001"/>
                    </a:ext>
                  </a:extLst>
                </a:gridCol>
                <a:gridCol w="736172">
                  <a:extLst>
                    <a:ext uri="{9D8B030D-6E8A-4147-A177-3AD203B41FA5}">
                      <a16:colId xmlns:a16="http://schemas.microsoft.com/office/drawing/2014/main" val="20002"/>
                    </a:ext>
                  </a:extLst>
                </a:gridCol>
                <a:gridCol w="736172">
                  <a:extLst>
                    <a:ext uri="{9D8B030D-6E8A-4147-A177-3AD203B41FA5}">
                      <a16:colId xmlns:a16="http://schemas.microsoft.com/office/drawing/2014/main" val="20003"/>
                    </a:ext>
                  </a:extLst>
                </a:gridCol>
                <a:gridCol w="736942">
                  <a:extLst>
                    <a:ext uri="{9D8B030D-6E8A-4147-A177-3AD203B41FA5}">
                      <a16:colId xmlns:a16="http://schemas.microsoft.com/office/drawing/2014/main" val="20004"/>
                    </a:ext>
                  </a:extLst>
                </a:gridCol>
                <a:gridCol w="736942">
                  <a:extLst>
                    <a:ext uri="{9D8B030D-6E8A-4147-A177-3AD203B41FA5}">
                      <a16:colId xmlns:a16="http://schemas.microsoft.com/office/drawing/2014/main" val="20005"/>
                    </a:ext>
                  </a:extLst>
                </a:gridCol>
                <a:gridCol w="736942">
                  <a:extLst>
                    <a:ext uri="{9D8B030D-6E8A-4147-A177-3AD203B41FA5}">
                      <a16:colId xmlns:a16="http://schemas.microsoft.com/office/drawing/2014/main" val="20006"/>
                    </a:ext>
                  </a:extLst>
                </a:gridCol>
                <a:gridCol w="736942">
                  <a:extLst>
                    <a:ext uri="{9D8B030D-6E8A-4147-A177-3AD203B41FA5}">
                      <a16:colId xmlns:a16="http://schemas.microsoft.com/office/drawing/2014/main" val="20007"/>
                    </a:ext>
                  </a:extLst>
                </a:gridCol>
                <a:gridCol w="736942">
                  <a:extLst>
                    <a:ext uri="{9D8B030D-6E8A-4147-A177-3AD203B41FA5}">
                      <a16:colId xmlns:a16="http://schemas.microsoft.com/office/drawing/2014/main" val="20008"/>
                    </a:ext>
                  </a:extLst>
                </a:gridCol>
              </a:tblGrid>
              <a:tr h="542295">
                <a:tc>
                  <a:txBody>
                    <a:bodyPr/>
                    <a:lstStyle/>
                    <a:p>
                      <a:pPr marL="0" marR="0" algn="ctr">
                        <a:lnSpc>
                          <a:spcPct val="115000"/>
                        </a:lnSpc>
                        <a:spcBef>
                          <a:spcPts val="0"/>
                        </a:spcBef>
                        <a:spcAft>
                          <a:spcPts val="0"/>
                        </a:spcAft>
                      </a:pPr>
                      <a:r>
                        <a:rPr lang="en-US" sz="1400" dirty="0">
                          <a:latin typeface="Times New Roman"/>
                          <a:ea typeface="Calibri"/>
                          <a:cs typeface="Times New Roman"/>
                        </a:rPr>
                        <a:t>-</a:t>
                      </a:r>
                      <a:r>
                        <a:rPr lang="en-US" sz="1400" i="1" dirty="0">
                          <a:latin typeface="Times New Roman"/>
                          <a:ea typeface="Calibri"/>
                          <a:cs typeface="Times New Roman"/>
                        </a:rPr>
                        <a:t>z</a:t>
                      </a:r>
                      <a:endParaRPr lang="en-US" sz="1400"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2</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3</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4</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5</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6</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latin typeface="Times New Roman"/>
                          <a:ea typeface="Calibri"/>
                          <a:cs typeface="Times New Roman"/>
                        </a:rPr>
                        <a:t>RHS</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latin typeface="Times New Roman"/>
                          <a:ea typeface="Calibri"/>
                          <a:cs typeface="Times New Roman"/>
                        </a:rPr>
                        <a:t>BV</a:t>
                      </a:r>
                      <a:endParaRPr lang="en-US" sz="14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5288">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4</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2</a:t>
                      </a:r>
                      <a:endParaRPr lang="en-US" sz="1400" dirty="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-40</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a:t>
                      </a:r>
                      <a:r>
                        <a:rPr lang="en-US" sz="1400" i="1">
                          <a:latin typeface="Times New Roman"/>
                          <a:ea typeface="Calibri"/>
                          <a:cs typeface="Times New Roman"/>
                        </a:rPr>
                        <a:t>z</a:t>
                      </a:r>
                      <a:endParaRPr lang="en-US" sz="14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25377">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1</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-1</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20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3</a:t>
                      </a:r>
                      <a:endParaRPr lang="en-US" sz="14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325377">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-¼</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-¼</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-¼</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i="1">
                          <a:latin typeface="Times New Roman"/>
                          <a:ea typeface="Calibri"/>
                          <a:cs typeface="Times New Roman"/>
                        </a:rPr>
                        <a:t>x</a:t>
                      </a:r>
                      <a:r>
                        <a:rPr lang="en-US" sz="1400" baseline="-25000">
                          <a:latin typeface="Times New Roman"/>
                          <a:ea typeface="Calibri"/>
                          <a:cs typeface="Times New Roman"/>
                        </a:rPr>
                        <a:t>5</a:t>
                      </a:r>
                      <a:endParaRPr lang="en-US" sz="14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314187">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0</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0</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dirty="0">
                          <a:latin typeface="Times New Roman"/>
                          <a:ea typeface="Calibri"/>
                          <a:cs typeface="Times New Roman"/>
                        </a:rPr>
                        <a:t>1</a:t>
                      </a:r>
                      <a:endParaRPr lang="en-US" sz="14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latin typeface="Times New Roman"/>
                          <a:ea typeface="Calibri"/>
                          <a:cs typeface="Times New Roman"/>
                        </a:rPr>
                        <a:t>10</a:t>
                      </a:r>
                      <a:endParaRPr lang="en-US" sz="14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i="1" dirty="0">
                          <a:latin typeface="Times New Roman"/>
                          <a:ea typeface="Calibri"/>
                          <a:cs typeface="Times New Roman"/>
                        </a:rPr>
                        <a:t>x</a:t>
                      </a:r>
                      <a:r>
                        <a:rPr lang="en-US" sz="1400" baseline="-25000" dirty="0">
                          <a:latin typeface="Times New Roman"/>
                          <a:ea typeface="Calibri"/>
                          <a:cs typeface="Times New Roman"/>
                        </a:rPr>
                        <a:t>6</a:t>
                      </a:r>
                      <a:endParaRPr lang="en-US" sz="14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bl>
          </a:graphicData>
        </a:graphic>
      </p:graphicFrame>
      <p:graphicFrame>
        <p:nvGraphicFramePr>
          <p:cNvPr id="80906" name="Object 10"/>
          <p:cNvGraphicFramePr>
            <a:graphicFrameLocks noChangeAspect="1"/>
          </p:cNvGraphicFramePr>
          <p:nvPr/>
        </p:nvGraphicFramePr>
        <p:xfrm>
          <a:off x="2590800" y="5105400"/>
          <a:ext cx="1419225" cy="485775"/>
        </p:xfrm>
        <a:graphic>
          <a:graphicData uri="http://schemas.openxmlformats.org/presentationml/2006/ole">
            <mc:AlternateContent xmlns:mc="http://schemas.openxmlformats.org/markup-compatibility/2006">
              <mc:Choice xmlns:v="urn:schemas-microsoft-com:vml" Requires="v">
                <p:oleObj spid="_x0000_s34843" name="Equation" r:id="rId5" imgW="1422400" imgH="482600" progId="Equation.3">
                  <p:embed/>
                </p:oleObj>
              </mc:Choice>
              <mc:Fallback>
                <p:oleObj name="Equation" r:id="rId5" imgW="1422400" imgH="482600" progId="Equation.3">
                  <p:embed/>
                  <p:pic>
                    <p:nvPicPr>
                      <p:cNvPr id="8090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105400"/>
                        <a:ext cx="14192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5" name="Object 9"/>
          <p:cNvGraphicFramePr>
            <a:graphicFrameLocks noChangeAspect="1"/>
          </p:cNvGraphicFramePr>
          <p:nvPr/>
        </p:nvGraphicFramePr>
        <p:xfrm>
          <a:off x="2819400" y="5715000"/>
          <a:ext cx="981075" cy="219075"/>
        </p:xfrm>
        <a:graphic>
          <a:graphicData uri="http://schemas.openxmlformats.org/presentationml/2006/ole">
            <mc:AlternateContent xmlns:mc="http://schemas.openxmlformats.org/markup-compatibility/2006">
              <mc:Choice xmlns:v="urn:schemas-microsoft-com:vml" Requires="v">
                <p:oleObj spid="_x0000_s34844" name="Equation" r:id="rId7" imgW="977476" imgH="215806" progId="Equation.3">
                  <p:embed/>
                </p:oleObj>
              </mc:Choice>
              <mc:Fallback>
                <p:oleObj name="Equation" r:id="rId7" imgW="977476" imgH="215806" progId="Equation.3">
                  <p:embed/>
                  <p:pic>
                    <p:nvPicPr>
                      <p:cNvPr id="8090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5715000"/>
                        <a:ext cx="981075"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0904" name="Object 8"/>
          <p:cNvGraphicFramePr>
            <a:graphicFrameLocks noChangeAspect="1"/>
          </p:cNvGraphicFramePr>
          <p:nvPr/>
        </p:nvGraphicFramePr>
        <p:xfrm>
          <a:off x="4724400" y="5791200"/>
          <a:ext cx="142875" cy="123825"/>
        </p:xfrm>
        <a:graphic>
          <a:graphicData uri="http://schemas.openxmlformats.org/presentationml/2006/ole">
            <mc:AlternateContent xmlns:mc="http://schemas.openxmlformats.org/markup-compatibility/2006">
              <mc:Choice xmlns:v="urn:schemas-microsoft-com:vml" Requires="v">
                <p:oleObj spid="_x0000_s34845" name="Equation" r:id="rId9" imgW="139518" imgH="126835" progId="Equation.3">
                  <p:embed/>
                </p:oleObj>
              </mc:Choice>
              <mc:Fallback>
                <p:oleObj name="Equation" r:id="rId9" imgW="139518" imgH="126835" progId="Equation.3">
                  <p:embed/>
                  <p:pic>
                    <p:nvPicPr>
                      <p:cNvPr id="80904"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791200"/>
                        <a:ext cx="142875" cy="123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134" name="AutoShape 12"/>
          <p:cNvCxnSpPr>
            <a:cxnSpLocks noChangeShapeType="1"/>
          </p:cNvCxnSpPr>
          <p:nvPr/>
        </p:nvCxnSpPr>
        <p:spPr bwMode="auto">
          <a:xfrm flipH="1">
            <a:off x="7696200" y="4419600"/>
            <a:ext cx="3238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135"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136" name="Rectangle 16"/>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137" name="Rectangle 18"/>
          <p:cNvSpPr>
            <a:spLocks noChangeArrowheads="1"/>
          </p:cNvSpPr>
          <p:nvPr/>
        </p:nvSpPr>
        <p:spPr bwMode="auto">
          <a:xfrm>
            <a:off x="0" y="1619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sp>
        <p:nvSpPr>
          <p:cNvPr id="80915" name="Rectangle 19"/>
          <p:cNvSpPr>
            <a:spLocks noChangeArrowheads="1"/>
          </p:cNvSpPr>
          <p:nvPr/>
        </p:nvSpPr>
        <p:spPr bwMode="auto">
          <a:xfrm>
            <a:off x="838200" y="5791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ea typeface="Calibri" panose="020F0502020204030204" pitchFamily="34" charset="0"/>
                <a:cs typeface="Times New Roman" panose="02020603050405020304" pitchFamily="18" charset="0"/>
              </a:rPr>
              <a:t> </a:t>
            </a:r>
            <a:r>
              <a:rPr lang="en-US" altLang="en-US" sz="1200" i="1">
                <a:ea typeface="Calibri" panose="020F0502020204030204" pitchFamily="34" charset="0"/>
                <a:cs typeface="Times New Roman" panose="02020603050405020304" pitchFamily="18" charset="0"/>
              </a:rPr>
              <a:t>j</a:t>
            </a:r>
            <a:r>
              <a:rPr lang="en-US" altLang="en-US" sz="1200" baseline="30000">
                <a:ea typeface="Calibri" panose="020F0502020204030204" pitchFamily="34" charset="0"/>
                <a:cs typeface="Times New Roman" panose="02020603050405020304" pitchFamily="18" charset="0"/>
              </a:rPr>
              <a:t>*</a:t>
            </a:r>
            <a:r>
              <a:rPr lang="en-US" altLang="en-US" sz="1200">
                <a:ea typeface="Calibri" panose="020F0502020204030204" pitchFamily="34" charset="0"/>
                <a:cs typeface="Times New Roman" panose="02020603050405020304" pitchFamily="18" charset="0"/>
              </a:rPr>
              <a:t> = 2</a:t>
            </a:r>
            <a:endParaRPr lang="en-US" altLang="en-US">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7148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nodeType="withEffect">
                                  <p:stCondLst>
                                    <p:cond delay="0"/>
                                  </p:stCondLst>
                                  <p:childTnLst>
                                    <p:set>
                                      <p:cBhvr>
                                        <p:cTn id="9" dur="1" fill="hold">
                                          <p:stCondLst>
                                            <p:cond delay="0"/>
                                          </p:stCondLst>
                                        </p:cTn>
                                        <p:tgtEl>
                                          <p:spTgt spid="3134"/>
                                        </p:tgtEl>
                                        <p:attrNameLst>
                                          <p:attrName>style.visibility</p:attrName>
                                        </p:attrNameLst>
                                      </p:cBhvr>
                                      <p:to>
                                        <p:strVal val="visible"/>
                                      </p:to>
                                    </p:set>
                                    <p:animEffect transition="in" filter="barn(inVertical)">
                                      <p:cBhvr>
                                        <p:cTn id="10" dur="500"/>
                                        <p:tgtEl>
                                          <p:spTgt spid="313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0906"/>
                                        </p:tgtEl>
                                        <p:attrNameLst>
                                          <p:attrName>style.visibility</p:attrName>
                                        </p:attrNameLst>
                                      </p:cBhvr>
                                      <p:to>
                                        <p:strVal val="visible"/>
                                      </p:to>
                                    </p:set>
                                    <p:animEffect transition="in" filter="dissolve">
                                      <p:cBhvr>
                                        <p:cTn id="15" dur="500"/>
                                        <p:tgtEl>
                                          <p:spTgt spid="80906"/>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80907"/>
                                        </p:tgtEl>
                                        <p:attrNameLst>
                                          <p:attrName>style.visibility</p:attrName>
                                        </p:attrNameLst>
                                      </p:cBhvr>
                                      <p:to>
                                        <p:strVal val="visible"/>
                                      </p:to>
                                    </p:set>
                                    <p:animEffect transition="in" filter="dissolve">
                                      <p:cBhvr>
                                        <p:cTn id="19" dur="500"/>
                                        <p:tgtEl>
                                          <p:spTgt spid="8090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0909"/>
                                        </p:tgtEl>
                                        <p:attrNameLst>
                                          <p:attrName>style.visibility</p:attrName>
                                        </p:attrNameLst>
                                      </p:cBhvr>
                                      <p:to>
                                        <p:strVal val="visible"/>
                                      </p:to>
                                    </p:set>
                                    <p:animEffect transition="in" filter="dissolve">
                                      <p:cBhvr>
                                        <p:cTn id="22" dur="500"/>
                                        <p:tgtEl>
                                          <p:spTgt spid="80909"/>
                                        </p:tgtEl>
                                      </p:cBhvr>
                                    </p:animEffect>
                                  </p:childTnLst>
                                </p:cTn>
                              </p:par>
                              <p:par>
                                <p:cTn id="23" presetID="9" presetClass="entr" presetSubtype="0" fill="hold" nodeType="withEffect">
                                  <p:stCondLst>
                                    <p:cond delay="0"/>
                                  </p:stCondLst>
                                  <p:childTnLst>
                                    <p:set>
                                      <p:cBhvr>
                                        <p:cTn id="24" dur="1" fill="hold">
                                          <p:stCondLst>
                                            <p:cond delay="0"/>
                                          </p:stCondLst>
                                        </p:cTn>
                                        <p:tgtEl>
                                          <p:spTgt spid="80905"/>
                                        </p:tgtEl>
                                        <p:attrNameLst>
                                          <p:attrName>style.visibility</p:attrName>
                                        </p:attrNameLst>
                                      </p:cBhvr>
                                      <p:to>
                                        <p:strVal val="visible"/>
                                      </p:to>
                                    </p:set>
                                    <p:animEffect transition="in" filter="dissolve">
                                      <p:cBhvr>
                                        <p:cTn id="25" dur="500"/>
                                        <p:tgtEl>
                                          <p:spTgt spid="80905"/>
                                        </p:tgtEl>
                                      </p:cBhvr>
                                    </p:animEffect>
                                  </p:childTnLst>
                                </p:cTn>
                              </p:par>
                              <p:par>
                                <p:cTn id="26" presetID="9" presetClass="entr" presetSubtype="0" fill="hold" nodeType="withEffect">
                                  <p:stCondLst>
                                    <p:cond delay="500"/>
                                  </p:stCondLst>
                                  <p:childTnLst>
                                    <p:set>
                                      <p:cBhvr>
                                        <p:cTn id="27" dur="1" fill="hold">
                                          <p:stCondLst>
                                            <p:cond delay="0"/>
                                          </p:stCondLst>
                                        </p:cTn>
                                        <p:tgtEl>
                                          <p:spTgt spid="80904"/>
                                        </p:tgtEl>
                                        <p:attrNameLst>
                                          <p:attrName>style.visibility</p:attrName>
                                        </p:attrNameLst>
                                      </p:cBhvr>
                                      <p:to>
                                        <p:strVal val="visible"/>
                                      </p:to>
                                    </p:set>
                                    <p:animEffect transition="in" filter="dissolve">
                                      <p:cBhvr>
                                        <p:cTn id="28" dur="500"/>
                                        <p:tgtEl>
                                          <p:spTgt spid="8090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0915"/>
                                        </p:tgtEl>
                                        <p:attrNameLst>
                                          <p:attrName>style.visibility</p:attrName>
                                        </p:attrNameLst>
                                      </p:cBhvr>
                                      <p:to>
                                        <p:strVal val="visible"/>
                                      </p:to>
                                    </p:set>
                                    <p:animEffect transition="in" filter="dissolve">
                                      <p:cBhvr>
                                        <p:cTn id="31" dur="500"/>
                                        <p:tgtEl>
                                          <p:spTgt spid="80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7" grpId="0" animBg="1"/>
      <p:bldP spid="80909" grpId="0" animBg="1"/>
      <p:bldP spid="8091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z="3600" smtClean="0">
                <a:solidFill>
                  <a:schemeClr val="tx1"/>
                </a:solidFill>
              </a:rPr>
              <a:t>The Dual Simplex Method - Example</a:t>
            </a:r>
            <a:endParaRPr lang="en-US" altLang="en-US" sz="3600" smtClean="0">
              <a:cs typeface="Times New Roman" panose="02020603050405020304" pitchFamily="18" charset="0"/>
            </a:endParaRPr>
          </a:p>
        </p:txBody>
      </p:sp>
      <p:sp>
        <p:nvSpPr>
          <p:cNvPr id="20483"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E1D6AC0-E089-4300-A059-B4B648236871}" type="slidenum">
              <a:rPr lang="en-US" altLang="en-US" sz="1400">
                <a:solidFill>
                  <a:schemeClr val="tx2"/>
                </a:solidFill>
              </a:rPr>
              <a:pPr eaLnBrk="1" hangingPunct="1"/>
              <a:t>32</a:t>
            </a:fld>
            <a:endParaRPr lang="en-US" altLang="en-US" sz="1400">
              <a:solidFill>
                <a:schemeClr val="tx2"/>
              </a:solidFill>
            </a:endParaRPr>
          </a:p>
        </p:txBody>
      </p:sp>
      <p:sp>
        <p:nvSpPr>
          <p:cNvPr id="2048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85"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86"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87"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88"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489" name="Rectangle 1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0" name="Rectangle 16"/>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491" name="Rectangle 18"/>
          <p:cNvSpPr>
            <a:spLocks noChangeArrowheads="1"/>
          </p:cNvSpPr>
          <p:nvPr/>
        </p:nvSpPr>
        <p:spPr bwMode="auto">
          <a:xfrm>
            <a:off x="0" y="1619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a:ea typeface="Calibri" panose="020F0502020204030204" pitchFamily="34" charset="0"/>
                <a:cs typeface="Times New Roman" panose="02020603050405020304" pitchFamily="18" charset="0"/>
              </a:rPr>
              <a:t>      </a:t>
            </a:r>
            <a:endParaRPr lang="en-US" altLang="en-US">
              <a:ea typeface="Calibri" panose="020F0502020204030204" pitchFamily="34" charset="0"/>
              <a:cs typeface="Times New Roman" panose="02020603050405020304" pitchFamily="18" charset="0"/>
            </a:endParaRPr>
          </a:p>
        </p:txBody>
      </p:sp>
      <p:graphicFrame>
        <p:nvGraphicFramePr>
          <p:cNvPr id="21" name="Table 20"/>
          <p:cNvGraphicFramePr>
            <a:graphicFrameLocks noGrp="1"/>
          </p:cNvGraphicFramePr>
          <p:nvPr/>
        </p:nvGraphicFramePr>
        <p:xfrm>
          <a:off x="1371600" y="1295400"/>
          <a:ext cx="6096000" cy="1524000"/>
        </p:xfrm>
        <a:graphic>
          <a:graphicData uri="http://schemas.openxmlformats.org/drawingml/2006/table">
            <a:tbl>
              <a:tblPr/>
              <a:tblGrid>
                <a:gridCol w="676940">
                  <a:extLst>
                    <a:ext uri="{9D8B030D-6E8A-4147-A177-3AD203B41FA5}">
                      <a16:colId xmlns:a16="http://schemas.microsoft.com/office/drawing/2014/main" val="20000"/>
                    </a:ext>
                  </a:extLst>
                </a:gridCol>
                <a:gridCol w="676940">
                  <a:extLst>
                    <a:ext uri="{9D8B030D-6E8A-4147-A177-3AD203B41FA5}">
                      <a16:colId xmlns:a16="http://schemas.microsoft.com/office/drawing/2014/main" val="20001"/>
                    </a:ext>
                  </a:extLst>
                </a:gridCol>
                <a:gridCol w="676940">
                  <a:extLst>
                    <a:ext uri="{9D8B030D-6E8A-4147-A177-3AD203B41FA5}">
                      <a16:colId xmlns:a16="http://schemas.microsoft.com/office/drawing/2014/main" val="20002"/>
                    </a:ext>
                  </a:extLst>
                </a:gridCol>
                <a:gridCol w="676940">
                  <a:extLst>
                    <a:ext uri="{9D8B030D-6E8A-4147-A177-3AD203B41FA5}">
                      <a16:colId xmlns:a16="http://schemas.microsoft.com/office/drawing/2014/main" val="20003"/>
                    </a:ext>
                  </a:extLst>
                </a:gridCol>
                <a:gridCol w="677648">
                  <a:extLst>
                    <a:ext uri="{9D8B030D-6E8A-4147-A177-3AD203B41FA5}">
                      <a16:colId xmlns:a16="http://schemas.microsoft.com/office/drawing/2014/main" val="20004"/>
                    </a:ext>
                  </a:extLst>
                </a:gridCol>
                <a:gridCol w="677648">
                  <a:extLst>
                    <a:ext uri="{9D8B030D-6E8A-4147-A177-3AD203B41FA5}">
                      <a16:colId xmlns:a16="http://schemas.microsoft.com/office/drawing/2014/main" val="20005"/>
                    </a:ext>
                  </a:extLst>
                </a:gridCol>
                <a:gridCol w="677648">
                  <a:extLst>
                    <a:ext uri="{9D8B030D-6E8A-4147-A177-3AD203B41FA5}">
                      <a16:colId xmlns:a16="http://schemas.microsoft.com/office/drawing/2014/main" val="20006"/>
                    </a:ext>
                  </a:extLst>
                </a:gridCol>
                <a:gridCol w="677648">
                  <a:extLst>
                    <a:ext uri="{9D8B030D-6E8A-4147-A177-3AD203B41FA5}">
                      <a16:colId xmlns:a16="http://schemas.microsoft.com/office/drawing/2014/main" val="20007"/>
                    </a:ext>
                  </a:extLst>
                </a:gridCol>
                <a:gridCol w="677648">
                  <a:extLst>
                    <a:ext uri="{9D8B030D-6E8A-4147-A177-3AD203B41FA5}">
                      <a16:colId xmlns:a16="http://schemas.microsoft.com/office/drawing/2014/main" val="20008"/>
                    </a:ext>
                  </a:extLst>
                </a:gridCol>
              </a:tblGrid>
              <a:tr h="304800">
                <a:tc>
                  <a:txBody>
                    <a:bodyPr/>
                    <a:lstStyle/>
                    <a:p>
                      <a:pPr marL="0" marR="0" algn="ctr">
                        <a:lnSpc>
                          <a:spcPct val="115000"/>
                        </a:lnSpc>
                        <a:spcBef>
                          <a:spcPts val="0"/>
                        </a:spcBef>
                        <a:spcAft>
                          <a:spcPts val="0"/>
                        </a:spcAft>
                      </a:pPr>
                      <a:r>
                        <a:rPr lang="en-US" sz="1600" dirty="0">
                          <a:latin typeface="Times New Roman"/>
                          <a:ea typeface="Calibri"/>
                          <a:cs typeface="Times New Roman"/>
                        </a:rPr>
                        <a:t>-</a:t>
                      </a:r>
                      <a:r>
                        <a:rPr lang="en-US" sz="1600" i="1" dirty="0">
                          <a:latin typeface="Times New Roman"/>
                          <a:ea typeface="Calibri"/>
                          <a:cs typeface="Times New Roman"/>
                        </a:rPr>
                        <a:t>z</a:t>
                      </a:r>
                      <a:endParaRPr lang="en-US" sz="1600"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dirty="0">
                          <a:latin typeface="Times New Roman"/>
                          <a:ea typeface="Calibri"/>
                          <a:cs typeface="Times New Roman"/>
                        </a:rPr>
                        <a:t>x</a:t>
                      </a:r>
                      <a:r>
                        <a:rPr lang="en-US" sz="1600" baseline="-25000" dirty="0">
                          <a:latin typeface="Times New Roman"/>
                          <a:ea typeface="Calibri"/>
                          <a:cs typeface="Times New Roman"/>
                        </a:rPr>
                        <a:t>1</a:t>
                      </a:r>
                      <a:endParaRPr lang="en-US" sz="1600"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dirty="0">
                          <a:latin typeface="Times New Roman"/>
                          <a:ea typeface="Calibri"/>
                          <a:cs typeface="Times New Roman"/>
                        </a:rPr>
                        <a:t>x</a:t>
                      </a:r>
                      <a:r>
                        <a:rPr lang="en-US" sz="1600" baseline="-25000" dirty="0">
                          <a:latin typeface="Times New Roman"/>
                          <a:ea typeface="Calibri"/>
                          <a:cs typeface="Times New Roman"/>
                        </a:rPr>
                        <a:t>2</a:t>
                      </a:r>
                      <a:endParaRPr lang="en-US" sz="1600" dirty="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3</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4</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5</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6</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Times New Roman"/>
                          <a:ea typeface="Calibri"/>
                          <a:cs typeface="Times New Roman"/>
                        </a:rPr>
                        <a:t>RHS</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Times New Roman"/>
                          <a:ea typeface="Calibri"/>
                          <a:cs typeface="Times New Roman"/>
                        </a:rPr>
                        <a:t>BV</a:t>
                      </a:r>
                      <a:endParaRPr lang="en-US" sz="1600">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800">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3</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0</a:t>
                      </a:r>
                      <a:endParaRPr lang="en-US" sz="1600" dirty="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0</a:t>
                      </a:r>
                      <a:endParaRPr lang="en-US" sz="1600" dirty="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4</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-44</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a:t>
                      </a:r>
                      <a:r>
                        <a:rPr lang="en-US" sz="1600" i="1">
                          <a:latin typeface="Times New Roman"/>
                          <a:ea typeface="Calibri"/>
                          <a:cs typeface="Times New Roman"/>
                        </a:rPr>
                        <a:t>z</a:t>
                      </a:r>
                      <a:endParaRPr lang="en-US" sz="1600">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4800">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-2</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4</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0</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16</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3</a:t>
                      </a:r>
                      <a:endParaRPr lang="en-US" sz="16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2"/>
                  </a:ext>
                </a:extLst>
              </a:tr>
              <a:tr h="304800">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-4</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0</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4</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i="1">
                          <a:latin typeface="Times New Roman"/>
                          <a:ea typeface="Calibri"/>
                          <a:cs typeface="Times New Roman"/>
                        </a:rPr>
                        <a:t>x</a:t>
                      </a:r>
                      <a:r>
                        <a:rPr lang="en-US" sz="1600" baseline="-25000">
                          <a:latin typeface="Times New Roman"/>
                          <a:ea typeface="Calibri"/>
                          <a:cs typeface="Times New Roman"/>
                        </a:rPr>
                        <a:t>2</a:t>
                      </a:r>
                      <a:endParaRPr lang="en-US" sz="160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3"/>
                  </a:ext>
                </a:extLst>
              </a:tr>
              <a:tr h="304800">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0</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a:latin typeface="Times New Roman"/>
                          <a:ea typeface="Calibri"/>
                          <a:cs typeface="Times New Roman"/>
                        </a:rPr>
                        <a:t>1</a:t>
                      </a:r>
                      <a:endParaRPr lang="en-US" sz="160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dirty="0">
                          <a:latin typeface="Times New Roman"/>
                          <a:ea typeface="Calibri"/>
                          <a:cs typeface="Times New Roman"/>
                        </a:rPr>
                        <a:t>10</a:t>
                      </a:r>
                      <a:endParaRPr lang="en-US" sz="1600" dirty="0">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600" i="1" dirty="0">
                          <a:latin typeface="Times New Roman"/>
                          <a:ea typeface="Calibri"/>
                          <a:cs typeface="Times New Roman"/>
                        </a:rPr>
                        <a:t>x</a:t>
                      </a:r>
                      <a:r>
                        <a:rPr lang="en-US" sz="1600" baseline="-25000" dirty="0">
                          <a:latin typeface="Times New Roman"/>
                          <a:ea typeface="Calibri"/>
                          <a:cs typeface="Times New Roman"/>
                        </a:rPr>
                        <a:t>6</a:t>
                      </a:r>
                      <a:endParaRPr lang="en-US" sz="1600" dirty="0">
                        <a:latin typeface="Calibri"/>
                        <a:ea typeface="Calibri"/>
                        <a:cs typeface="Times New Roman"/>
                      </a:endParaRPr>
                    </a:p>
                  </a:txBody>
                  <a:tcPr marL="68580" marR="68580" marT="0" marB="0">
                    <a:lnL>
                      <a:noFill/>
                    </a:lnL>
                    <a:lnR>
                      <a:noFill/>
                    </a:lnR>
                    <a:lnT>
                      <a:noFill/>
                    </a:lnT>
                    <a:lnB>
                      <a:noFill/>
                    </a:lnB>
                  </a:tcPr>
                </a:tc>
                <a:extLst>
                  <a:ext uri="{0D108BD9-81ED-4DB2-BD59-A6C34878D82A}">
                    <a16:rowId xmlns:a16="http://schemas.microsoft.com/office/drawing/2014/main" val="10004"/>
                  </a:ext>
                </a:extLst>
              </a:tr>
            </a:tbl>
          </a:graphicData>
        </a:graphic>
      </p:graphicFrame>
      <p:sp>
        <p:nvSpPr>
          <p:cNvPr id="20539" name="Rectangle 6"/>
          <p:cNvSpPr>
            <a:spLocks noChangeArrowheads="1"/>
          </p:cNvSpPr>
          <p:nvPr/>
        </p:nvSpPr>
        <p:spPr bwMode="auto">
          <a:xfrm>
            <a:off x="2819400" y="3429000"/>
            <a:ext cx="2286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1800" i="1">
                <a:ea typeface="Calibri" panose="020F0502020204030204" pitchFamily="34" charset="0"/>
                <a:cs typeface="Times New Roman" panose="02020603050405020304" pitchFamily="18" charset="0"/>
              </a:rPr>
              <a:t>Answer</a:t>
            </a:r>
            <a:endParaRPr lang="en-US" altLang="en-US" sz="1800">
              <a:ea typeface="Calibri" panose="020F0502020204030204" pitchFamily="34" charset="0"/>
              <a:cs typeface="Times New Roman" panose="02020603050405020304" pitchFamily="18" charset="0"/>
            </a:endParaRPr>
          </a:p>
          <a:p>
            <a:pPr algn="just"/>
            <a:r>
              <a:rPr lang="en-US" altLang="en-US" sz="1800" i="1">
                <a:ea typeface="Calibri" panose="020F0502020204030204" pitchFamily="34" charset="0"/>
                <a:cs typeface="Times New Roman" panose="02020603050405020304" pitchFamily="18" charset="0"/>
              </a:rPr>
              <a:t>x</a:t>
            </a:r>
            <a:r>
              <a:rPr lang="en-US" altLang="en-US" sz="1800" baseline="-30000">
                <a:ea typeface="Calibri" panose="020F0502020204030204" pitchFamily="34" charset="0"/>
                <a:cs typeface="Times New Roman" panose="02020603050405020304" pitchFamily="18" charset="0"/>
              </a:rPr>
              <a:t>1</a:t>
            </a:r>
            <a:r>
              <a:rPr lang="en-US" altLang="en-US" sz="1800">
                <a:ea typeface="Calibri" panose="020F0502020204030204" pitchFamily="34" charset="0"/>
                <a:cs typeface="Times New Roman" panose="02020603050405020304" pitchFamily="18" charset="0"/>
              </a:rPr>
              <a:t> =   0</a:t>
            </a:r>
          </a:p>
          <a:p>
            <a:pPr algn="just"/>
            <a:r>
              <a:rPr lang="en-US" altLang="en-US" sz="1800" i="1">
                <a:ea typeface="Calibri" panose="020F0502020204030204" pitchFamily="34" charset="0"/>
                <a:cs typeface="Times New Roman" panose="02020603050405020304" pitchFamily="18" charset="0"/>
              </a:rPr>
              <a:t>x</a:t>
            </a:r>
            <a:r>
              <a:rPr lang="en-US" altLang="en-US" sz="1800" baseline="-30000">
                <a:ea typeface="Calibri" panose="020F0502020204030204" pitchFamily="34" charset="0"/>
                <a:cs typeface="Times New Roman" panose="02020603050405020304" pitchFamily="18" charset="0"/>
              </a:rPr>
              <a:t>2</a:t>
            </a:r>
            <a:r>
              <a:rPr lang="en-US" altLang="en-US" sz="1800">
                <a:ea typeface="Calibri" panose="020F0502020204030204" pitchFamily="34" charset="0"/>
                <a:cs typeface="Times New Roman" panose="02020603050405020304" pitchFamily="18" charset="0"/>
              </a:rPr>
              <a:t> =   4</a:t>
            </a:r>
          </a:p>
          <a:p>
            <a:pPr algn="just"/>
            <a:r>
              <a:rPr lang="en-US" altLang="en-US" sz="1800" i="1">
                <a:ea typeface="Calibri" panose="020F0502020204030204" pitchFamily="34" charset="0"/>
                <a:cs typeface="Times New Roman" panose="02020603050405020304" pitchFamily="18" charset="0"/>
              </a:rPr>
              <a:t>x</a:t>
            </a:r>
            <a:r>
              <a:rPr lang="en-US" altLang="en-US" sz="1800" baseline="-30000">
                <a:ea typeface="Calibri" panose="020F0502020204030204" pitchFamily="34" charset="0"/>
                <a:cs typeface="Times New Roman" panose="02020603050405020304" pitchFamily="18" charset="0"/>
              </a:rPr>
              <a:t>3</a:t>
            </a:r>
            <a:r>
              <a:rPr lang="en-US" altLang="en-US" sz="1800">
                <a:ea typeface="Calibri" panose="020F0502020204030204" pitchFamily="34" charset="0"/>
                <a:cs typeface="Times New Roman" panose="02020603050405020304" pitchFamily="18" charset="0"/>
              </a:rPr>
              <a:t> = 16</a:t>
            </a:r>
          </a:p>
          <a:p>
            <a:pPr algn="just"/>
            <a:r>
              <a:rPr lang="en-US" altLang="en-US" sz="1800">
                <a:ea typeface="Calibri" panose="020F0502020204030204" pitchFamily="34" charset="0"/>
                <a:cs typeface="Times New Roman" panose="02020603050405020304" pitchFamily="18" charset="0"/>
              </a:rPr>
              <a:t>-</a:t>
            </a:r>
            <a:r>
              <a:rPr lang="en-US" altLang="en-US" sz="1800" i="1">
                <a:ea typeface="Calibri" panose="020F0502020204030204" pitchFamily="34" charset="0"/>
                <a:cs typeface="Times New Roman" panose="02020603050405020304" pitchFamily="18" charset="0"/>
              </a:rPr>
              <a:t>z</a:t>
            </a:r>
            <a:r>
              <a:rPr lang="en-US" altLang="en-US" sz="1800">
                <a:ea typeface="Calibri" panose="020F0502020204030204" pitchFamily="34" charset="0"/>
                <a:cs typeface="Times New Roman" panose="02020603050405020304" pitchFamily="18" charset="0"/>
              </a:rPr>
              <a:t> = -44 or </a:t>
            </a:r>
            <a:r>
              <a:rPr lang="en-US" altLang="en-US" sz="1800" i="1">
                <a:ea typeface="Calibri" panose="020F0502020204030204" pitchFamily="34" charset="0"/>
                <a:cs typeface="Times New Roman" panose="02020603050405020304" pitchFamily="18" charset="0"/>
              </a:rPr>
              <a:t>z</a:t>
            </a:r>
            <a:r>
              <a:rPr lang="en-US" altLang="en-US" sz="1800">
                <a:ea typeface="Calibri" panose="020F0502020204030204" pitchFamily="34" charset="0"/>
                <a:cs typeface="Times New Roman" panose="02020603050405020304" pitchFamily="18" charset="0"/>
              </a:rPr>
              <a:t> = 44</a:t>
            </a:r>
          </a:p>
        </p:txBody>
      </p:sp>
    </p:spTree>
    <p:extLst>
      <p:ext uri="{BB962C8B-B14F-4D97-AF65-F5344CB8AC3E}">
        <p14:creationId xmlns:p14="http://schemas.microsoft.com/office/powerpoint/2010/main" val="79758040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3" name="Rectangle 2"/>
          <p:cNvSpPr>
            <a:spLocks noGrp="1" noChangeArrowheads="1"/>
          </p:cNvSpPr>
          <p:nvPr>
            <p:ph type="title"/>
          </p:nvPr>
        </p:nvSpPr>
        <p:spPr>
          <a:xfrm>
            <a:off x="457200" y="152400"/>
            <a:ext cx="8458200" cy="1143000"/>
          </a:xfrm>
        </p:spPr>
        <p:txBody>
          <a:bodyPr/>
          <a:lstStyle/>
          <a:p>
            <a:pPr eaLnBrk="1" hangingPunct="1"/>
            <a:r>
              <a:rPr lang="en-US" altLang="en-US" sz="3600" smtClean="0"/>
              <a:t>Adding a Constraint</a:t>
            </a:r>
            <a:endParaRPr lang="en-US" altLang="en-US" sz="3600" smtClean="0">
              <a:cs typeface="Times New Roman" panose="02020603050405020304" pitchFamily="18" charset="0"/>
            </a:endParaRPr>
          </a:p>
        </p:txBody>
      </p:sp>
      <p:sp>
        <p:nvSpPr>
          <p:cNvPr id="4104"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6BC06387-D125-4948-90DA-571FBB975918}" type="slidenum">
              <a:rPr lang="en-US" altLang="en-US" sz="1400">
                <a:solidFill>
                  <a:schemeClr val="tx2"/>
                </a:solidFill>
              </a:rPr>
              <a:pPr eaLnBrk="1" hangingPunct="1"/>
              <a:t>33</a:t>
            </a:fld>
            <a:endParaRPr lang="en-US" altLang="en-US" sz="1400">
              <a:solidFill>
                <a:schemeClr val="tx2"/>
              </a:solidFill>
            </a:endParaRPr>
          </a:p>
        </p:txBody>
      </p:sp>
      <p:sp>
        <p:nvSpPr>
          <p:cNvPr id="31747" name="Rectangle 3"/>
          <p:cNvSpPr>
            <a:spLocks noGrp="1" noChangeArrowheads="1"/>
          </p:cNvSpPr>
          <p:nvPr>
            <p:ph sz="quarter" idx="1"/>
          </p:nvPr>
        </p:nvSpPr>
        <p:spPr>
          <a:xfrm>
            <a:off x="533400" y="1295400"/>
            <a:ext cx="8382000" cy="5334000"/>
          </a:xfrm>
        </p:spPr>
        <p:txBody>
          <a:bodyPr>
            <a:normAutofit/>
          </a:bodyPr>
          <a:lstStyle/>
          <a:p>
            <a:pPr marL="274320" indent="-274320" eaLnBrk="1" fontAlgn="auto" hangingPunct="1">
              <a:spcAft>
                <a:spcPts val="0"/>
              </a:spcAft>
              <a:buFont typeface="Wingdings 3"/>
              <a:buChar char=""/>
              <a:defRPr/>
            </a:pPr>
            <a:r>
              <a:rPr lang="en-US" sz="1800" dirty="0" smtClean="0"/>
              <a:t>If we add a new constraint to an optimal tableau, one of three conditions can occur.</a:t>
            </a:r>
          </a:p>
          <a:p>
            <a:pPr marL="342900" indent="-342900" eaLnBrk="1" fontAlgn="auto" hangingPunct="1">
              <a:spcAft>
                <a:spcPts val="0"/>
              </a:spcAft>
              <a:buFont typeface="+mj-lt"/>
              <a:buAutoNum type="arabicPeriod"/>
              <a:defRPr/>
            </a:pPr>
            <a:r>
              <a:rPr lang="en-US" sz="1600" dirty="0" smtClean="0"/>
              <a:t> The current optimal solution is feasible for the new constraint and therefore remains optimal.</a:t>
            </a:r>
          </a:p>
          <a:p>
            <a:pPr marL="342900" indent="-342900" eaLnBrk="1" fontAlgn="auto" hangingPunct="1">
              <a:spcAft>
                <a:spcPts val="0"/>
              </a:spcAft>
              <a:buFont typeface="+mj-lt"/>
              <a:buAutoNum type="arabicPeriod"/>
              <a:defRPr/>
            </a:pPr>
            <a:r>
              <a:rPr lang="en-US" sz="1600" dirty="0" smtClean="0"/>
              <a:t>The current optimal solution is not feasible for the new constraint, but a new feasible solution can be found.</a:t>
            </a:r>
          </a:p>
          <a:p>
            <a:pPr marL="342900" indent="-342900" eaLnBrk="1" fontAlgn="auto" hangingPunct="1">
              <a:spcAft>
                <a:spcPts val="0"/>
              </a:spcAft>
              <a:buFont typeface="+mj-lt"/>
              <a:buAutoNum type="arabicPeriod"/>
              <a:defRPr/>
            </a:pPr>
            <a:r>
              <a:rPr lang="en-US" sz="1600" dirty="0" smtClean="0"/>
              <a:t>The addition of the new constraint has rendered the problem infeasible.</a:t>
            </a:r>
          </a:p>
          <a:p>
            <a:pPr marL="274320" indent="-274320" eaLnBrk="1" fontAlgn="auto" hangingPunct="1">
              <a:spcAft>
                <a:spcPts val="0"/>
              </a:spcAft>
              <a:buFont typeface="Wingdings 3"/>
              <a:buChar char=""/>
              <a:defRPr/>
            </a:pPr>
            <a:endParaRPr lang="en-US" sz="1600" dirty="0" smtClean="0"/>
          </a:p>
          <a:p>
            <a:pPr marL="274320" indent="-274320" eaLnBrk="1" fontAlgn="auto" hangingPunct="1">
              <a:spcAft>
                <a:spcPts val="0"/>
              </a:spcAft>
              <a:buFont typeface="Wingdings 3"/>
              <a:buChar char=""/>
              <a:defRPr/>
            </a:pPr>
            <a:r>
              <a:rPr lang="en-US" sz="1800" dirty="0" smtClean="0"/>
              <a:t>Assume a  ≤ constraint</a:t>
            </a:r>
          </a:p>
          <a:p>
            <a:pPr marL="548640" lvl="1" indent="-274320" eaLnBrk="1" fontAlgn="auto" hangingPunct="1">
              <a:spcAft>
                <a:spcPts val="0"/>
              </a:spcAft>
              <a:buFont typeface="Wingdings 3"/>
              <a:buChar char=""/>
              <a:defRPr/>
            </a:pPr>
            <a:r>
              <a:rPr lang="en-US" sz="1400" dirty="0" smtClean="0">
                <a:solidFill>
                  <a:schemeClr val="tx1"/>
                </a:solidFill>
              </a:rPr>
              <a:t>[ </a:t>
            </a:r>
            <a:r>
              <a:rPr lang="en-US" sz="1400" i="1" dirty="0" err="1" smtClean="0">
                <a:solidFill>
                  <a:schemeClr val="tx1"/>
                </a:solidFill>
              </a:rPr>
              <a:t>a</a:t>
            </a:r>
            <a:r>
              <a:rPr lang="en-US" sz="1400" baseline="-25000" dirty="0" err="1" smtClean="0">
                <a:solidFill>
                  <a:schemeClr val="tx1"/>
                </a:solidFill>
              </a:rPr>
              <a:t>N</a:t>
            </a:r>
            <a:r>
              <a:rPr lang="en-US" sz="1400" dirty="0" smtClean="0">
                <a:solidFill>
                  <a:schemeClr val="tx1"/>
                </a:solidFill>
              </a:rPr>
              <a:t> ] =  	be the row vector for the new constraint </a:t>
            </a:r>
          </a:p>
          <a:p>
            <a:pPr marL="548640" lvl="1" indent="-274320" eaLnBrk="1" fontAlgn="auto" hangingPunct="1">
              <a:spcAft>
                <a:spcPts val="0"/>
              </a:spcAft>
              <a:buFont typeface="Wingdings 3"/>
              <a:buNone/>
              <a:defRPr/>
            </a:pPr>
            <a:r>
              <a:rPr lang="en-US" sz="1400" dirty="0" smtClean="0">
                <a:solidFill>
                  <a:schemeClr val="tx1"/>
                </a:solidFill>
              </a:rPr>
              <a:t>       Where       is the vector of </a:t>
            </a:r>
            <a:r>
              <a:rPr lang="en-US" sz="1400" i="1" dirty="0" err="1" smtClean="0">
                <a:solidFill>
                  <a:schemeClr val="tx1"/>
                </a:solidFill>
              </a:rPr>
              <a:t>a</a:t>
            </a:r>
            <a:r>
              <a:rPr lang="en-US" sz="1400" i="1" baseline="-25000" dirty="0" err="1" smtClean="0">
                <a:solidFill>
                  <a:schemeClr val="tx1"/>
                </a:solidFill>
              </a:rPr>
              <a:t>i,j</a:t>
            </a:r>
            <a:r>
              <a:rPr lang="en-US" sz="1400" dirty="0" smtClean="0">
                <a:solidFill>
                  <a:schemeClr val="tx1"/>
                </a:solidFill>
              </a:rPr>
              <a:t> for the basic variables (in order)</a:t>
            </a:r>
          </a:p>
          <a:p>
            <a:pPr marL="274320" indent="-274320" eaLnBrk="1" fontAlgn="auto" hangingPunct="1">
              <a:spcAft>
                <a:spcPts val="0"/>
              </a:spcAft>
              <a:buFont typeface="Wingdings 3"/>
              <a:buNone/>
              <a:defRPr/>
            </a:pPr>
            <a:r>
              <a:rPr lang="en-US" sz="1400" dirty="0" smtClean="0"/>
              <a:t>      	           is the vector of </a:t>
            </a:r>
            <a:r>
              <a:rPr lang="en-US" sz="1400" i="1" dirty="0" err="1" smtClean="0"/>
              <a:t>a</a:t>
            </a:r>
            <a:r>
              <a:rPr lang="en-US" sz="1400" i="1" baseline="-25000" dirty="0" err="1" smtClean="0"/>
              <a:t>i,j</a:t>
            </a:r>
            <a:r>
              <a:rPr lang="en-US" sz="1400" dirty="0" smtClean="0"/>
              <a:t> for the </a:t>
            </a:r>
            <a:r>
              <a:rPr lang="en-US" sz="1400" dirty="0" err="1" smtClean="0"/>
              <a:t>nonbasic</a:t>
            </a:r>
            <a:r>
              <a:rPr lang="en-US" sz="1400" dirty="0" smtClean="0"/>
              <a:t> variables </a:t>
            </a:r>
          </a:p>
          <a:p>
            <a:pPr marL="274320" indent="-274320" eaLnBrk="1" fontAlgn="auto" hangingPunct="1">
              <a:spcAft>
                <a:spcPts val="0"/>
              </a:spcAft>
              <a:buFont typeface="Wingdings 3"/>
              <a:buNone/>
              <a:defRPr/>
            </a:pPr>
            <a:r>
              <a:rPr lang="en-US" sz="1400" dirty="0" smtClean="0"/>
              <a:t>                         1   is the coefficient for the slack variable in the new ≤ constraint</a:t>
            </a:r>
          </a:p>
          <a:p>
            <a:pPr marL="548640" lvl="1" indent="-274320" eaLnBrk="1" fontAlgn="auto" hangingPunct="1">
              <a:spcAft>
                <a:spcPts val="0"/>
              </a:spcAft>
              <a:buFont typeface="Wingdings 3"/>
              <a:buChar char=""/>
              <a:defRPr/>
            </a:pPr>
            <a:r>
              <a:rPr lang="en-US" sz="1400" i="1" dirty="0" smtClean="0">
                <a:solidFill>
                  <a:schemeClr val="tx1"/>
                </a:solidFill>
              </a:rPr>
              <a:t>B</a:t>
            </a:r>
            <a:r>
              <a:rPr lang="en-US" sz="1400" baseline="-25000" dirty="0" smtClean="0">
                <a:solidFill>
                  <a:schemeClr val="tx1"/>
                </a:solidFill>
              </a:rPr>
              <a:t>0</a:t>
            </a:r>
            <a:r>
              <a:rPr lang="en-US" sz="1400" dirty="0" smtClean="0">
                <a:solidFill>
                  <a:schemeClr val="tx1"/>
                </a:solidFill>
              </a:rPr>
              <a:t> is the original </a:t>
            </a:r>
            <a:r>
              <a:rPr lang="en-US" sz="1400" i="1" dirty="0" smtClean="0">
                <a:solidFill>
                  <a:schemeClr val="tx1"/>
                </a:solidFill>
              </a:rPr>
              <a:t>B</a:t>
            </a:r>
            <a:r>
              <a:rPr lang="en-US" sz="1400" dirty="0" smtClean="0">
                <a:solidFill>
                  <a:schemeClr val="tx1"/>
                </a:solidFill>
              </a:rPr>
              <a:t> matrix for the problem before the addition of the new constraint</a:t>
            </a:r>
          </a:p>
          <a:p>
            <a:pPr marL="548640" lvl="1" indent="-274320" eaLnBrk="1" fontAlgn="auto" hangingPunct="1">
              <a:spcAft>
                <a:spcPts val="0"/>
              </a:spcAft>
              <a:buFont typeface="Wingdings 3"/>
              <a:buChar char=""/>
              <a:defRPr/>
            </a:pPr>
            <a:r>
              <a:rPr lang="en-US" sz="1400" i="1" dirty="0" smtClean="0">
                <a:solidFill>
                  <a:schemeClr val="tx1"/>
                </a:solidFill>
              </a:rPr>
              <a:t>W</a:t>
            </a:r>
            <a:r>
              <a:rPr lang="en-US" sz="1400" dirty="0" smtClean="0">
                <a:solidFill>
                  <a:schemeClr val="tx1"/>
                </a:solidFill>
              </a:rPr>
              <a:t> is the vector of </a:t>
            </a:r>
            <a:r>
              <a:rPr lang="en-US" sz="1400" i="1" dirty="0" err="1" smtClean="0">
                <a:solidFill>
                  <a:schemeClr val="tx1"/>
                </a:solidFill>
              </a:rPr>
              <a:t>a</a:t>
            </a:r>
            <a:r>
              <a:rPr lang="en-US" sz="1400" i="1" baseline="-25000" dirty="0" err="1" smtClean="0">
                <a:solidFill>
                  <a:schemeClr val="tx1"/>
                </a:solidFill>
              </a:rPr>
              <a:t>i,j</a:t>
            </a:r>
            <a:r>
              <a:rPr lang="en-US" sz="1400" dirty="0" smtClean="0">
                <a:solidFill>
                  <a:schemeClr val="tx1"/>
                </a:solidFill>
              </a:rPr>
              <a:t> (j = 1, 2, 3, … , n, n+1, n+2, … </a:t>
            </a:r>
            <a:r>
              <a:rPr lang="en-US" sz="1400" dirty="0" err="1" smtClean="0">
                <a:solidFill>
                  <a:schemeClr val="tx1"/>
                </a:solidFill>
              </a:rPr>
              <a:t>n+m</a:t>
            </a:r>
            <a:r>
              <a:rPr lang="en-US" sz="1400" dirty="0" smtClean="0">
                <a:solidFill>
                  <a:schemeClr val="tx1"/>
                </a:solidFill>
              </a:rPr>
              <a:t>) for the new constraint</a:t>
            </a:r>
          </a:p>
          <a:p>
            <a:pPr marL="548640" lvl="1" indent="-274320" eaLnBrk="1" fontAlgn="auto" hangingPunct="1">
              <a:spcAft>
                <a:spcPts val="0"/>
              </a:spcAft>
              <a:buFont typeface="Wingdings 3"/>
              <a:buChar char=""/>
              <a:defRPr/>
            </a:pPr>
            <a:r>
              <a:rPr lang="en-US" sz="1400" i="1" dirty="0" smtClean="0">
                <a:solidFill>
                  <a:schemeClr val="tx1"/>
                </a:solidFill>
              </a:rPr>
              <a:t>B</a:t>
            </a:r>
            <a:r>
              <a:rPr lang="en-US" sz="1400" baseline="-25000" dirty="0" smtClean="0">
                <a:solidFill>
                  <a:schemeClr val="tx1"/>
                </a:solidFill>
              </a:rPr>
              <a:t>0</a:t>
            </a:r>
            <a:r>
              <a:rPr lang="en-US" sz="1400" baseline="30000" dirty="0" smtClean="0">
                <a:solidFill>
                  <a:schemeClr val="tx1"/>
                </a:solidFill>
              </a:rPr>
              <a:t>-1</a:t>
            </a:r>
            <a:r>
              <a:rPr lang="en-US" sz="1400" dirty="0" smtClean="0">
                <a:solidFill>
                  <a:schemeClr val="tx1"/>
                </a:solidFill>
              </a:rPr>
              <a:t> is the inverse of the </a:t>
            </a:r>
            <a:r>
              <a:rPr lang="en-US" sz="1400" i="1" dirty="0" smtClean="0">
                <a:solidFill>
                  <a:schemeClr val="tx1"/>
                </a:solidFill>
              </a:rPr>
              <a:t>B</a:t>
            </a:r>
            <a:r>
              <a:rPr lang="en-US" sz="1400" baseline="-25000" dirty="0" smtClean="0">
                <a:solidFill>
                  <a:schemeClr val="tx1"/>
                </a:solidFill>
              </a:rPr>
              <a:t>0</a:t>
            </a:r>
            <a:r>
              <a:rPr lang="en-US" sz="1400" dirty="0" smtClean="0">
                <a:solidFill>
                  <a:schemeClr val="tx1"/>
                </a:solidFill>
              </a:rPr>
              <a:t> matrix</a:t>
            </a:r>
            <a:endParaRPr lang="en-US" sz="1400" dirty="0" smtClean="0"/>
          </a:p>
          <a:p>
            <a:pPr marL="548640" lvl="1" indent="-274320" eaLnBrk="1" fontAlgn="auto" hangingPunct="1">
              <a:spcAft>
                <a:spcPts val="0"/>
              </a:spcAft>
              <a:buFont typeface="Wingdings 3"/>
              <a:buChar char=""/>
              <a:defRPr/>
            </a:pPr>
            <a:endParaRPr lang="en-US" sz="1400" dirty="0" smtClean="0">
              <a:solidFill>
                <a:schemeClr val="tx1"/>
              </a:solidFill>
            </a:endParaRPr>
          </a:p>
          <a:p>
            <a:pPr marL="548640" lvl="1" indent="-274320" eaLnBrk="1" fontAlgn="auto" hangingPunct="1">
              <a:spcAft>
                <a:spcPts val="0"/>
              </a:spcAft>
              <a:buFont typeface="Wingdings 3"/>
              <a:buChar char=""/>
              <a:defRPr/>
            </a:pPr>
            <a:endParaRPr lang="en-US" sz="1300" dirty="0" smtClean="0">
              <a:solidFill>
                <a:schemeClr val="tx1"/>
              </a:solidFill>
            </a:endParaRPr>
          </a:p>
        </p:txBody>
      </p:sp>
      <p:graphicFrame>
        <p:nvGraphicFramePr>
          <p:cNvPr id="4098" name="Object 2"/>
          <p:cNvGraphicFramePr>
            <a:graphicFrameLocks noChangeAspect="1"/>
          </p:cNvGraphicFramePr>
          <p:nvPr>
            <p:extLst>
              <p:ext uri="{D42A27DB-BD31-4B8C-83A1-F6EECF244321}">
                <p14:modId xmlns:p14="http://schemas.microsoft.com/office/powerpoint/2010/main" val="1586501382"/>
              </p:ext>
            </p:extLst>
          </p:nvPr>
        </p:nvGraphicFramePr>
        <p:xfrm>
          <a:off x="1696517" y="3962400"/>
          <a:ext cx="695325" cy="238125"/>
        </p:xfrm>
        <a:graphic>
          <a:graphicData uri="http://schemas.openxmlformats.org/presentationml/2006/ole">
            <mc:AlternateContent xmlns:mc="http://schemas.openxmlformats.org/markup-compatibility/2006">
              <mc:Choice xmlns:v="urn:schemas-microsoft-com:vml" Requires="v">
                <p:oleObj spid="_x0000_s35867" name="Equation" r:id="rId3" imgW="694917" imgH="238323" progId="Equation.3">
                  <p:embed/>
                </p:oleObj>
              </mc:Choice>
              <mc:Fallback>
                <p:oleObj name="Equation" r:id="rId3" imgW="694917" imgH="238323"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517" y="3962400"/>
                        <a:ext cx="69532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extLst>
              <p:ext uri="{D42A27DB-BD31-4B8C-83A1-F6EECF244321}">
                <p14:modId xmlns:p14="http://schemas.microsoft.com/office/powerpoint/2010/main" val="192333283"/>
              </p:ext>
            </p:extLst>
          </p:nvPr>
        </p:nvGraphicFramePr>
        <p:xfrm>
          <a:off x="1837530" y="4191000"/>
          <a:ext cx="161925" cy="228600"/>
        </p:xfrm>
        <a:graphic>
          <a:graphicData uri="http://schemas.openxmlformats.org/presentationml/2006/ole">
            <mc:AlternateContent xmlns:mc="http://schemas.openxmlformats.org/markup-compatibility/2006">
              <mc:Choice xmlns:v="urn:schemas-microsoft-com:vml" Requires="v">
                <p:oleObj spid="_x0000_s35868" name="Equation" r:id="rId5" imgW="180111" imgH="200220" progId="Equation.3">
                  <p:embed/>
                </p:oleObj>
              </mc:Choice>
              <mc:Fallback>
                <p:oleObj name="Equation" r:id="rId5" imgW="180111" imgH="20022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7530" y="4191000"/>
                        <a:ext cx="1619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extLst>
              <p:ext uri="{D42A27DB-BD31-4B8C-83A1-F6EECF244321}">
                <p14:modId xmlns:p14="http://schemas.microsoft.com/office/powerpoint/2010/main" val="1087880702"/>
              </p:ext>
            </p:extLst>
          </p:nvPr>
        </p:nvGraphicFramePr>
        <p:xfrm>
          <a:off x="1820068" y="4484086"/>
          <a:ext cx="179387" cy="217487"/>
        </p:xfrm>
        <a:graphic>
          <a:graphicData uri="http://schemas.openxmlformats.org/presentationml/2006/ole">
            <mc:AlternateContent xmlns:mc="http://schemas.openxmlformats.org/markup-compatibility/2006">
              <mc:Choice xmlns:v="urn:schemas-microsoft-com:vml" Requires="v">
                <p:oleObj spid="_x0000_s35869" name="Equation" r:id="rId7" imgW="180111" imgH="218193" progId="Equation.3">
                  <p:embed/>
                </p:oleObj>
              </mc:Choice>
              <mc:Fallback>
                <p:oleObj name="Equation" r:id="rId7" imgW="180111" imgH="218193"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068" y="4484086"/>
                        <a:ext cx="179387"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extLst>
              <p:ext uri="{D42A27DB-BD31-4B8C-83A1-F6EECF244321}">
                <p14:modId xmlns:p14="http://schemas.microsoft.com/office/powerpoint/2010/main" val="3181695487"/>
              </p:ext>
            </p:extLst>
          </p:nvPr>
        </p:nvGraphicFramePr>
        <p:xfrm>
          <a:off x="1818481" y="5791200"/>
          <a:ext cx="1509713" cy="763587"/>
        </p:xfrm>
        <a:graphic>
          <a:graphicData uri="http://schemas.openxmlformats.org/presentationml/2006/ole">
            <mc:AlternateContent xmlns:mc="http://schemas.openxmlformats.org/markup-compatibility/2006">
              <mc:Choice xmlns:v="urn:schemas-microsoft-com:vml" Requires="v">
                <p:oleObj spid="_x0000_s35870" name="Equation" r:id="rId9" imgW="903069" imgH="456516" progId="Equation.3">
                  <p:embed/>
                </p:oleObj>
              </mc:Choice>
              <mc:Fallback>
                <p:oleObj name="Equation" r:id="rId9" imgW="903069" imgH="456516"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8481" y="5791200"/>
                        <a:ext cx="1509713"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2" name="Object 6"/>
          <p:cNvGraphicFramePr>
            <a:graphicFrameLocks noChangeAspect="1"/>
          </p:cNvGraphicFramePr>
          <p:nvPr>
            <p:extLst>
              <p:ext uri="{D42A27DB-BD31-4B8C-83A1-F6EECF244321}">
                <p14:modId xmlns:p14="http://schemas.microsoft.com/office/powerpoint/2010/main" val="985120249"/>
              </p:ext>
            </p:extLst>
          </p:nvPr>
        </p:nvGraphicFramePr>
        <p:xfrm>
          <a:off x="4495800" y="5804693"/>
          <a:ext cx="1938338" cy="788988"/>
        </p:xfrm>
        <a:graphic>
          <a:graphicData uri="http://schemas.openxmlformats.org/presentationml/2006/ole">
            <mc:AlternateContent xmlns:mc="http://schemas.openxmlformats.org/markup-compatibility/2006">
              <mc:Choice xmlns:v="urn:schemas-microsoft-com:vml" Requires="v">
                <p:oleObj spid="_x0000_s35871" name="Equation" r:id="rId11" imgW="1189592" imgH="484554" progId="Equation.3">
                  <p:embed/>
                </p:oleObj>
              </mc:Choice>
              <mc:Fallback>
                <p:oleObj name="Equation" r:id="rId11" imgW="1189592" imgH="484554" progId="Equation.3">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95800" y="5804693"/>
                        <a:ext cx="1938338" cy="7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09829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747">
                                            <p:txEl>
                                              <p:pRg st="1" end="1"/>
                                            </p:txEl>
                                          </p:spTgt>
                                        </p:tgtEl>
                                        <p:attrNameLst>
                                          <p:attrName>style.visibility</p:attrName>
                                        </p:attrNameLst>
                                      </p:cBhvr>
                                      <p:to>
                                        <p:strVal val="visible"/>
                                      </p:to>
                                    </p:set>
                                    <p:animEffect transition="in" filter="barn(inVertical)">
                                      <p:cBhvr>
                                        <p:cTn id="7" dur="500"/>
                                        <p:tgtEl>
                                          <p:spTgt spid="31747">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1747">
                                            <p:txEl>
                                              <p:pRg st="2" end="2"/>
                                            </p:txEl>
                                          </p:spTgt>
                                        </p:tgtEl>
                                        <p:attrNameLst>
                                          <p:attrName>style.visibility</p:attrName>
                                        </p:attrNameLst>
                                      </p:cBhvr>
                                      <p:to>
                                        <p:strVal val="visible"/>
                                      </p:to>
                                    </p:set>
                                    <p:animEffect transition="in" filter="barn(inVertical)">
                                      <p:cBhvr>
                                        <p:cTn id="10" dur="500"/>
                                        <p:tgtEl>
                                          <p:spTgt spid="31747">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Effect transition="in" filter="barn(inVertical)">
                                      <p:cBhvr>
                                        <p:cTn id="13" dur="500"/>
                                        <p:tgtEl>
                                          <p:spTgt spid="3174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1747">
                                            <p:txEl>
                                              <p:pRg st="5" end="5"/>
                                            </p:txEl>
                                          </p:spTgt>
                                        </p:tgtEl>
                                        <p:attrNameLst>
                                          <p:attrName>style.visibility</p:attrName>
                                        </p:attrNameLst>
                                      </p:cBhvr>
                                      <p:to>
                                        <p:strVal val="visible"/>
                                      </p:to>
                                    </p:set>
                                    <p:animEffect transition="in" filter="barn(inVertical)">
                                      <p:cBhvr>
                                        <p:cTn id="18" dur="500"/>
                                        <p:tgtEl>
                                          <p:spTgt spid="31747">
                                            <p:txEl>
                                              <p:pRg st="5" end="5"/>
                                            </p:txEl>
                                          </p:spTgt>
                                        </p:tgtEl>
                                      </p:cBhvr>
                                    </p:animEffect>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31747">
                                            <p:txEl>
                                              <p:pRg st="6" end="6"/>
                                            </p:txEl>
                                          </p:spTgt>
                                        </p:tgtEl>
                                        <p:attrNameLst>
                                          <p:attrName>style.visibility</p:attrName>
                                        </p:attrNameLst>
                                      </p:cBhvr>
                                      <p:to>
                                        <p:strVal val="visible"/>
                                      </p:to>
                                    </p:set>
                                    <p:animEffect transition="in" filter="barn(inVertical)">
                                      <p:cBhvr>
                                        <p:cTn id="22" dur="500"/>
                                        <p:tgtEl>
                                          <p:spTgt spid="31747">
                                            <p:txEl>
                                              <p:pRg st="6" end="6"/>
                                            </p:txEl>
                                          </p:spTgt>
                                        </p:tgtEl>
                                      </p:cBhvr>
                                    </p:animEffect>
                                  </p:childTnLst>
                                </p:cTn>
                              </p:par>
                            </p:childTnLst>
                          </p:cTn>
                        </p:par>
                        <p:par>
                          <p:cTn id="23" fill="hold">
                            <p:stCondLst>
                              <p:cond delay="1000"/>
                            </p:stCondLst>
                            <p:childTnLst>
                              <p:par>
                                <p:cTn id="24" presetID="16" presetClass="entr" presetSubtype="21" fill="hold" nodeType="afterEffect">
                                  <p:stCondLst>
                                    <p:cond delay="0"/>
                                  </p:stCondLst>
                                  <p:childTnLst>
                                    <p:set>
                                      <p:cBhvr>
                                        <p:cTn id="25" dur="1" fill="hold">
                                          <p:stCondLst>
                                            <p:cond delay="0"/>
                                          </p:stCondLst>
                                        </p:cTn>
                                        <p:tgtEl>
                                          <p:spTgt spid="31747">
                                            <p:txEl>
                                              <p:pRg st="7" end="7"/>
                                            </p:txEl>
                                          </p:spTgt>
                                        </p:tgtEl>
                                        <p:attrNameLst>
                                          <p:attrName>style.visibility</p:attrName>
                                        </p:attrNameLst>
                                      </p:cBhvr>
                                      <p:to>
                                        <p:strVal val="visible"/>
                                      </p:to>
                                    </p:set>
                                    <p:animEffect transition="in" filter="barn(inVertical)">
                                      <p:cBhvr>
                                        <p:cTn id="26" dur="500"/>
                                        <p:tgtEl>
                                          <p:spTgt spid="31747">
                                            <p:txEl>
                                              <p:pRg st="7" end="7"/>
                                            </p:txEl>
                                          </p:spTgt>
                                        </p:tgtEl>
                                      </p:cBhvr>
                                    </p:animEffect>
                                  </p:childTnLst>
                                </p:cTn>
                              </p:par>
                            </p:childTnLst>
                          </p:cTn>
                        </p:par>
                        <p:par>
                          <p:cTn id="27" fill="hold">
                            <p:stCondLst>
                              <p:cond delay="1500"/>
                            </p:stCondLst>
                            <p:childTnLst>
                              <p:par>
                                <p:cTn id="28" presetID="16" presetClass="entr" presetSubtype="21" fill="hold" nodeType="afterEffect">
                                  <p:stCondLst>
                                    <p:cond delay="0"/>
                                  </p:stCondLst>
                                  <p:childTnLst>
                                    <p:set>
                                      <p:cBhvr>
                                        <p:cTn id="29" dur="1" fill="hold">
                                          <p:stCondLst>
                                            <p:cond delay="0"/>
                                          </p:stCondLst>
                                        </p:cTn>
                                        <p:tgtEl>
                                          <p:spTgt spid="31747">
                                            <p:txEl>
                                              <p:pRg st="8" end="8"/>
                                            </p:txEl>
                                          </p:spTgt>
                                        </p:tgtEl>
                                        <p:attrNameLst>
                                          <p:attrName>style.visibility</p:attrName>
                                        </p:attrNameLst>
                                      </p:cBhvr>
                                      <p:to>
                                        <p:strVal val="visible"/>
                                      </p:to>
                                    </p:set>
                                    <p:animEffect transition="in" filter="barn(inVertical)">
                                      <p:cBhvr>
                                        <p:cTn id="30" dur="500"/>
                                        <p:tgtEl>
                                          <p:spTgt spid="31747">
                                            <p:txEl>
                                              <p:pRg st="8" end="8"/>
                                            </p:txEl>
                                          </p:spTgt>
                                        </p:tgtEl>
                                      </p:cBhvr>
                                    </p:animEffect>
                                  </p:childTnLst>
                                </p:cTn>
                              </p:par>
                            </p:childTnLst>
                          </p:cTn>
                        </p:par>
                        <p:par>
                          <p:cTn id="31" fill="hold">
                            <p:stCondLst>
                              <p:cond delay="2000"/>
                            </p:stCondLst>
                            <p:childTnLst>
                              <p:par>
                                <p:cTn id="32" presetID="16" presetClass="entr" presetSubtype="21" fill="hold" nodeType="afterEffect">
                                  <p:stCondLst>
                                    <p:cond delay="0"/>
                                  </p:stCondLst>
                                  <p:childTnLst>
                                    <p:set>
                                      <p:cBhvr>
                                        <p:cTn id="33" dur="1" fill="hold">
                                          <p:stCondLst>
                                            <p:cond delay="0"/>
                                          </p:stCondLst>
                                        </p:cTn>
                                        <p:tgtEl>
                                          <p:spTgt spid="31747">
                                            <p:txEl>
                                              <p:pRg st="9" end="9"/>
                                            </p:txEl>
                                          </p:spTgt>
                                        </p:tgtEl>
                                        <p:attrNameLst>
                                          <p:attrName>style.visibility</p:attrName>
                                        </p:attrNameLst>
                                      </p:cBhvr>
                                      <p:to>
                                        <p:strVal val="visible"/>
                                      </p:to>
                                    </p:set>
                                    <p:animEffect transition="in" filter="barn(inVertical)">
                                      <p:cBhvr>
                                        <p:cTn id="34" dur="500"/>
                                        <p:tgtEl>
                                          <p:spTgt spid="31747">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1747">
                                            <p:txEl>
                                              <p:pRg st="10" end="10"/>
                                            </p:txEl>
                                          </p:spTgt>
                                        </p:tgtEl>
                                        <p:attrNameLst>
                                          <p:attrName>style.visibility</p:attrName>
                                        </p:attrNameLst>
                                      </p:cBhvr>
                                      <p:to>
                                        <p:strVal val="visible"/>
                                      </p:to>
                                    </p:set>
                                    <p:animEffect transition="in" filter="barn(inVertical)">
                                      <p:cBhvr>
                                        <p:cTn id="39" dur="500"/>
                                        <p:tgtEl>
                                          <p:spTgt spid="31747">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1747">
                                            <p:txEl>
                                              <p:pRg st="11" end="11"/>
                                            </p:txEl>
                                          </p:spTgt>
                                        </p:tgtEl>
                                        <p:attrNameLst>
                                          <p:attrName>style.visibility</p:attrName>
                                        </p:attrNameLst>
                                      </p:cBhvr>
                                      <p:to>
                                        <p:strVal val="visible"/>
                                      </p:to>
                                    </p:set>
                                    <p:animEffect transition="in" filter="barn(inVertical)">
                                      <p:cBhvr>
                                        <p:cTn id="44" dur="500"/>
                                        <p:tgtEl>
                                          <p:spTgt spid="31747">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31747">
                                            <p:txEl>
                                              <p:pRg st="12" end="12"/>
                                            </p:txEl>
                                          </p:spTgt>
                                        </p:tgtEl>
                                        <p:attrNameLst>
                                          <p:attrName>style.visibility</p:attrName>
                                        </p:attrNameLst>
                                      </p:cBhvr>
                                      <p:to>
                                        <p:strVal val="visible"/>
                                      </p:to>
                                    </p:set>
                                    <p:animEffect transition="in" filter="barn(inVertical)">
                                      <p:cBhvr>
                                        <p:cTn id="49" dur="500"/>
                                        <p:tgtEl>
                                          <p:spTgt spid="31747">
                                            <p:txEl>
                                              <p:pRg st="12" end="12"/>
                                            </p:txEl>
                                          </p:spTgt>
                                        </p:tgtEl>
                                      </p:cBhvr>
                                    </p:animEffect>
                                  </p:childTnLst>
                                </p:cTn>
                              </p:par>
                            </p:childTnLst>
                          </p:cTn>
                        </p:par>
                        <p:par>
                          <p:cTn id="50" fill="hold">
                            <p:stCondLst>
                              <p:cond delay="500"/>
                            </p:stCondLst>
                            <p:childTnLst>
                              <p:par>
                                <p:cTn id="51" presetID="16" presetClass="entr" presetSubtype="21" fill="hold" nodeType="afterEffect">
                                  <p:stCondLst>
                                    <p:cond delay="0"/>
                                  </p:stCondLst>
                                  <p:childTnLst>
                                    <p:set>
                                      <p:cBhvr>
                                        <p:cTn id="52" dur="1" fill="hold">
                                          <p:stCondLst>
                                            <p:cond delay="0"/>
                                          </p:stCondLst>
                                        </p:cTn>
                                        <p:tgtEl>
                                          <p:spTgt spid="4102"/>
                                        </p:tgtEl>
                                        <p:attrNameLst>
                                          <p:attrName>style.visibility</p:attrName>
                                        </p:attrNameLst>
                                      </p:cBhvr>
                                      <p:to>
                                        <p:strVal val="visible"/>
                                      </p:to>
                                    </p:set>
                                    <p:animEffect transition="in" filter="barn(inVertical)">
                                      <p:cBhvr>
                                        <p:cTn id="53" dur="500"/>
                                        <p:tgtEl>
                                          <p:spTgt spid="4102"/>
                                        </p:tgtEl>
                                      </p:cBhvr>
                                    </p:animEffect>
                                  </p:childTnLst>
                                </p:cTn>
                              </p:par>
                            </p:childTnLst>
                          </p:cTn>
                        </p:par>
                        <p:par>
                          <p:cTn id="54" fill="hold">
                            <p:stCondLst>
                              <p:cond delay="1000"/>
                            </p:stCondLst>
                            <p:childTnLst>
                              <p:par>
                                <p:cTn id="55" presetID="16" presetClass="entr" presetSubtype="21" fill="hold" nodeType="afterEffect">
                                  <p:stCondLst>
                                    <p:cond delay="0"/>
                                  </p:stCondLst>
                                  <p:childTnLst>
                                    <p:set>
                                      <p:cBhvr>
                                        <p:cTn id="56" dur="1" fill="hold">
                                          <p:stCondLst>
                                            <p:cond delay="0"/>
                                          </p:stCondLst>
                                        </p:cTn>
                                        <p:tgtEl>
                                          <p:spTgt spid="4101"/>
                                        </p:tgtEl>
                                        <p:attrNameLst>
                                          <p:attrName>style.visibility</p:attrName>
                                        </p:attrNameLst>
                                      </p:cBhvr>
                                      <p:to>
                                        <p:strVal val="visible"/>
                                      </p:to>
                                    </p:set>
                                    <p:animEffect transition="in" filter="barn(inVertical)">
                                      <p:cBhvr>
                                        <p:cTn id="57"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US" altLang="en-US" sz="3600" smtClean="0"/>
              <a:t>Adding a Constraint</a:t>
            </a:r>
            <a:endParaRPr lang="en-US" altLang="en-US" sz="3600" smtClean="0">
              <a:cs typeface="Times New Roman" panose="02020603050405020304" pitchFamily="18" charset="0"/>
            </a:endParaRPr>
          </a:p>
        </p:txBody>
      </p:sp>
      <p:sp>
        <p:nvSpPr>
          <p:cNvPr id="5127"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0591D1E-82C9-4550-9B5F-31069A5EBACC}" type="slidenum">
              <a:rPr lang="en-US" altLang="en-US" sz="1400">
                <a:solidFill>
                  <a:schemeClr val="tx2"/>
                </a:solidFill>
              </a:rPr>
              <a:pPr eaLnBrk="1" hangingPunct="1"/>
              <a:t>34</a:t>
            </a:fld>
            <a:endParaRPr lang="en-US" altLang="en-US" sz="1400">
              <a:solidFill>
                <a:schemeClr val="tx2"/>
              </a:solidFill>
            </a:endParaRPr>
          </a:p>
        </p:txBody>
      </p:sp>
      <p:graphicFrame>
        <p:nvGraphicFramePr>
          <p:cNvPr id="5122" name="Object 5"/>
          <p:cNvGraphicFramePr>
            <a:graphicFrameLocks noChangeAspect="1"/>
          </p:cNvGraphicFramePr>
          <p:nvPr/>
        </p:nvGraphicFramePr>
        <p:xfrm>
          <a:off x="1981200" y="2057400"/>
          <a:ext cx="4689475" cy="914400"/>
        </p:xfrm>
        <a:graphic>
          <a:graphicData uri="http://schemas.openxmlformats.org/presentationml/2006/ole">
            <mc:AlternateContent xmlns:mc="http://schemas.openxmlformats.org/markup-compatibility/2006">
              <mc:Choice xmlns:v="urn:schemas-microsoft-com:vml" Requires="v">
                <p:oleObj spid="_x0000_s36886" name="Equation" r:id="rId3" imgW="2483081" imgH="484554" progId="Equation.3">
                  <p:embed/>
                </p:oleObj>
              </mc:Choice>
              <mc:Fallback>
                <p:oleObj name="Equation" r:id="rId3" imgW="2483081" imgH="484554" progId="Equation.3">
                  <p:embed/>
                  <p:pic>
                    <p:nvPicPr>
                      <p:cNvPr id="5122"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2057400"/>
                        <a:ext cx="46894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13"/>
          <p:cNvGraphicFramePr>
            <a:graphicFrameLocks noChangeAspect="1"/>
          </p:cNvGraphicFramePr>
          <p:nvPr/>
        </p:nvGraphicFramePr>
        <p:xfrm>
          <a:off x="398463" y="3200400"/>
          <a:ext cx="8102600" cy="914400"/>
        </p:xfrm>
        <a:graphic>
          <a:graphicData uri="http://schemas.openxmlformats.org/presentationml/2006/ole">
            <mc:AlternateContent xmlns:mc="http://schemas.openxmlformats.org/markup-compatibility/2006">
              <mc:Choice xmlns:v="urn:schemas-microsoft-com:vml" Requires="v">
                <p:oleObj spid="_x0000_s36887" name="Document" r:id="rId5" imgW="5935378" imgH="669677" progId="Word.Document.12">
                  <p:embed/>
                </p:oleObj>
              </mc:Choice>
              <mc:Fallback>
                <p:oleObj name="Document" r:id="rId5" imgW="5935378" imgH="669677" progId="Word.Document.12">
                  <p:embed/>
                  <p:pic>
                    <p:nvPicPr>
                      <p:cNvPr id="5123"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63" y="3200400"/>
                        <a:ext cx="8102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8"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5124" name="Object 18"/>
          <p:cNvGraphicFramePr>
            <a:graphicFrameLocks noChangeAspect="1"/>
          </p:cNvGraphicFramePr>
          <p:nvPr/>
        </p:nvGraphicFramePr>
        <p:xfrm>
          <a:off x="1905000" y="4495800"/>
          <a:ext cx="5043488" cy="992188"/>
        </p:xfrm>
        <a:graphic>
          <a:graphicData uri="http://schemas.openxmlformats.org/presentationml/2006/ole">
            <mc:AlternateContent xmlns:mc="http://schemas.openxmlformats.org/markup-compatibility/2006">
              <mc:Choice xmlns:v="urn:schemas-microsoft-com:vml" Requires="v">
                <p:oleObj spid="_x0000_s36888" name="Equation" r:id="rId7" imgW="2462948" imgH="484554" progId="Equation.3">
                  <p:embed/>
                </p:oleObj>
              </mc:Choice>
              <mc:Fallback>
                <p:oleObj name="Equation" r:id="rId7" imgW="2462948" imgH="484554" progId="Equation.3">
                  <p:embed/>
                  <p:pic>
                    <p:nvPicPr>
                      <p:cNvPr id="5124"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495800"/>
                        <a:ext cx="5043488"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5" name="Object 19"/>
          <p:cNvGraphicFramePr>
            <a:graphicFrameLocks noChangeAspect="1"/>
          </p:cNvGraphicFramePr>
          <p:nvPr>
            <p:extLst>
              <p:ext uri="{D42A27DB-BD31-4B8C-83A1-F6EECF244321}">
                <p14:modId xmlns:p14="http://schemas.microsoft.com/office/powerpoint/2010/main" val="1098288043"/>
              </p:ext>
            </p:extLst>
          </p:nvPr>
        </p:nvGraphicFramePr>
        <p:xfrm>
          <a:off x="990600" y="5715000"/>
          <a:ext cx="7620000" cy="685800"/>
        </p:xfrm>
        <a:graphic>
          <a:graphicData uri="http://schemas.openxmlformats.org/presentationml/2006/ole">
            <mc:AlternateContent xmlns:mc="http://schemas.openxmlformats.org/markup-compatibility/2006">
              <mc:Choice xmlns:v="urn:schemas-microsoft-com:vml" Requires="v">
                <p:oleObj spid="_x0000_s36889" name="Document" r:id="rId9" imgW="5935378" imgH="393970" progId="Word.Document.12">
                  <p:embed/>
                </p:oleObj>
              </mc:Choice>
              <mc:Fallback>
                <p:oleObj name="Document" r:id="rId9" imgW="5935378" imgH="393970" progId="Word.Document.12">
                  <p:embed/>
                  <p:pic>
                    <p:nvPicPr>
                      <p:cNvPr id="5125"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5715000"/>
                        <a:ext cx="7620000" cy="6858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55319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barn(inVertical)">
                                      <p:cBhvr>
                                        <p:cTn id="7" dur="500"/>
                                        <p:tgtEl>
                                          <p:spTgt spid="512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125"/>
                                        </p:tgtEl>
                                        <p:attrNameLst>
                                          <p:attrName>style.visibility</p:attrName>
                                        </p:attrNameLst>
                                      </p:cBhvr>
                                      <p:to>
                                        <p:strVal val="visible"/>
                                      </p:to>
                                    </p:set>
                                    <p:animEffect transition="in" filter="barn(inVertical)">
                                      <p:cBhvr>
                                        <p:cTn id="11"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1" name="Rectangle 2"/>
          <p:cNvSpPr>
            <a:spLocks noGrp="1" noChangeArrowheads="1"/>
          </p:cNvSpPr>
          <p:nvPr>
            <p:ph type="title"/>
          </p:nvPr>
        </p:nvSpPr>
        <p:spPr/>
        <p:txBody>
          <a:bodyPr/>
          <a:lstStyle/>
          <a:p>
            <a:pPr eaLnBrk="1" hangingPunct="1"/>
            <a:r>
              <a:rPr lang="en-US" altLang="en-US" sz="3600" smtClean="0"/>
              <a:t>Adding a Constraint - Example</a:t>
            </a:r>
            <a:endParaRPr lang="en-US" altLang="en-US" sz="3600" smtClean="0">
              <a:cs typeface="Times New Roman" panose="02020603050405020304" pitchFamily="18" charset="0"/>
            </a:endParaRPr>
          </a:p>
        </p:txBody>
      </p:sp>
      <p:sp>
        <p:nvSpPr>
          <p:cNvPr id="6152"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2CF2647-0DE4-4C6B-AA1B-EF543C89688B}" type="slidenum">
              <a:rPr lang="en-US" altLang="en-US" sz="1400">
                <a:solidFill>
                  <a:schemeClr val="tx2"/>
                </a:solidFill>
              </a:rPr>
              <a:pPr eaLnBrk="1" hangingPunct="1"/>
              <a:t>35</a:t>
            </a:fld>
            <a:endParaRPr lang="en-US" altLang="en-US" sz="1400">
              <a:solidFill>
                <a:schemeClr val="tx2"/>
              </a:solidFill>
            </a:endParaRPr>
          </a:p>
        </p:txBody>
      </p:sp>
      <p:sp>
        <p:nvSpPr>
          <p:cNvPr id="6153"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6146" name="Object 7"/>
          <p:cNvGraphicFramePr>
            <a:graphicFrameLocks noChangeAspect="1"/>
          </p:cNvGraphicFramePr>
          <p:nvPr/>
        </p:nvGraphicFramePr>
        <p:xfrm>
          <a:off x="1066800" y="1371600"/>
          <a:ext cx="8169275" cy="1219200"/>
        </p:xfrm>
        <a:graphic>
          <a:graphicData uri="http://schemas.openxmlformats.org/presentationml/2006/ole">
            <mc:AlternateContent xmlns:mc="http://schemas.openxmlformats.org/markup-compatibility/2006">
              <mc:Choice xmlns:v="urn:schemas-microsoft-com:vml" Requires="v">
                <p:oleObj spid="_x0000_s37915" name="Document" r:id="rId3" imgW="5935378" imgH="886432" progId="Word.Document.12">
                  <p:embed/>
                </p:oleObj>
              </mc:Choice>
              <mc:Fallback>
                <p:oleObj name="Document" r:id="rId3" imgW="5935378" imgH="886432" progId="Word.Document.12">
                  <p:embed/>
                  <p:pic>
                    <p:nvPicPr>
                      <p:cNvPr id="61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71600"/>
                        <a:ext cx="816927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8"/>
          <p:cNvGraphicFramePr>
            <a:graphicFrameLocks noChangeAspect="1"/>
          </p:cNvGraphicFramePr>
          <p:nvPr/>
        </p:nvGraphicFramePr>
        <p:xfrm>
          <a:off x="1158875" y="3030538"/>
          <a:ext cx="1435100" cy="382587"/>
        </p:xfrm>
        <a:graphic>
          <a:graphicData uri="http://schemas.openxmlformats.org/presentationml/2006/ole">
            <mc:AlternateContent xmlns:mc="http://schemas.openxmlformats.org/markup-compatibility/2006">
              <mc:Choice xmlns:v="urn:schemas-microsoft-com:vml" Requires="v">
                <p:oleObj spid="_x0000_s37916" name="Document" r:id="rId5" imgW="1455983" imgH="395048" progId="Word.Document.12">
                  <p:embed/>
                </p:oleObj>
              </mc:Choice>
              <mc:Fallback>
                <p:oleObj name="Document" r:id="rId5" imgW="1455983" imgH="395048" progId="Word.Document.12">
                  <p:embed/>
                  <p:pic>
                    <p:nvPicPr>
                      <p:cNvPr id="614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875" y="3030538"/>
                        <a:ext cx="1435100"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8" name="Object 9"/>
          <p:cNvGraphicFramePr>
            <a:graphicFrameLocks noChangeAspect="1"/>
          </p:cNvGraphicFramePr>
          <p:nvPr/>
        </p:nvGraphicFramePr>
        <p:xfrm>
          <a:off x="457200" y="3429000"/>
          <a:ext cx="8274050" cy="1219200"/>
        </p:xfrm>
        <a:graphic>
          <a:graphicData uri="http://schemas.openxmlformats.org/presentationml/2006/ole">
            <mc:AlternateContent xmlns:mc="http://schemas.openxmlformats.org/markup-compatibility/2006">
              <mc:Choice xmlns:v="urn:schemas-microsoft-com:vml" Requires="v">
                <p:oleObj spid="_x0000_s37917" name="Document" r:id="rId7" imgW="5935378" imgH="874929" progId="Word.Document.12">
                  <p:embed/>
                </p:oleObj>
              </mc:Choice>
              <mc:Fallback>
                <p:oleObj name="Document" r:id="rId7" imgW="5935378" imgH="874929" progId="Word.Document.12">
                  <p:embed/>
                  <p:pic>
                    <p:nvPicPr>
                      <p:cNvPr id="6148"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3429000"/>
                        <a:ext cx="82740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10"/>
          <p:cNvGraphicFramePr>
            <a:graphicFrameLocks noChangeAspect="1"/>
          </p:cNvGraphicFramePr>
          <p:nvPr/>
        </p:nvGraphicFramePr>
        <p:xfrm>
          <a:off x="228600" y="4724400"/>
          <a:ext cx="2530475" cy="1382713"/>
        </p:xfrm>
        <a:graphic>
          <a:graphicData uri="http://schemas.openxmlformats.org/presentationml/2006/ole">
            <mc:AlternateContent xmlns:mc="http://schemas.openxmlformats.org/markup-compatibility/2006">
              <mc:Choice xmlns:v="urn:schemas-microsoft-com:vml" Requires="v">
                <p:oleObj spid="_x0000_s37918" name="Document" r:id="rId9" imgW="2562530" imgH="1399743" progId="Word.Document.12">
                  <p:embed/>
                </p:oleObj>
              </mc:Choice>
              <mc:Fallback>
                <p:oleObj name="Document" r:id="rId9" imgW="2562530" imgH="1399743" progId="Word.Document.12">
                  <p:embed/>
                  <p:pic>
                    <p:nvPicPr>
                      <p:cNvPr id="6149"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4724400"/>
                        <a:ext cx="2530475" cy="138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003" name="Object 11"/>
          <p:cNvGraphicFramePr>
            <a:graphicFrameLocks noChangeAspect="1"/>
          </p:cNvGraphicFramePr>
          <p:nvPr/>
        </p:nvGraphicFramePr>
        <p:xfrm>
          <a:off x="3810000" y="5638800"/>
          <a:ext cx="4370388" cy="244475"/>
        </p:xfrm>
        <a:graphic>
          <a:graphicData uri="http://schemas.openxmlformats.org/presentationml/2006/ole">
            <mc:AlternateContent xmlns:mc="http://schemas.openxmlformats.org/markup-compatibility/2006">
              <mc:Choice xmlns:v="urn:schemas-microsoft-com:vml" Requires="v">
                <p:oleObj spid="_x0000_s37919" name="Document" r:id="rId11" imgW="4471127" imgH="248028" progId="Word.Document.12">
                  <p:embed/>
                </p:oleObj>
              </mc:Choice>
              <mc:Fallback>
                <p:oleObj name="Document" r:id="rId11" imgW="4471127" imgH="248028" progId="Word.Document.12">
                  <p:embed/>
                  <p:pic>
                    <p:nvPicPr>
                      <p:cNvPr id="85003"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10000" y="5638800"/>
                        <a:ext cx="43703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578319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85003"/>
                                        </p:tgtEl>
                                        <p:attrNameLst>
                                          <p:attrName>style.visibility</p:attrName>
                                        </p:attrNameLst>
                                      </p:cBhvr>
                                      <p:to>
                                        <p:strVal val="visible"/>
                                      </p:to>
                                    </p:set>
                                    <p:animEffect transition="in" filter="diamond(in)">
                                      <p:cBhvr>
                                        <p:cTn id="7" dur="2000"/>
                                        <p:tgtEl>
                                          <p:spTgt spid="85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6" name="Rectangle 2"/>
          <p:cNvSpPr>
            <a:spLocks noGrp="1" noChangeArrowheads="1"/>
          </p:cNvSpPr>
          <p:nvPr>
            <p:ph type="title"/>
          </p:nvPr>
        </p:nvSpPr>
        <p:spPr/>
        <p:txBody>
          <a:bodyPr/>
          <a:lstStyle/>
          <a:p>
            <a:pPr eaLnBrk="1" hangingPunct="1"/>
            <a:r>
              <a:rPr lang="en-US" altLang="en-US" sz="3600" smtClean="0"/>
              <a:t>Adding a Constraint - Example</a:t>
            </a:r>
            <a:endParaRPr lang="en-US" altLang="en-US" sz="3600" smtClean="0">
              <a:cs typeface="Times New Roman" panose="02020603050405020304" pitchFamily="18" charset="0"/>
            </a:endParaRPr>
          </a:p>
        </p:txBody>
      </p:sp>
      <p:sp>
        <p:nvSpPr>
          <p:cNvPr id="7177"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5F5456E-50E9-498C-9C80-C6B7C9BA856C}" type="slidenum">
              <a:rPr lang="en-US" altLang="en-US" sz="1400">
                <a:solidFill>
                  <a:schemeClr val="tx2"/>
                </a:solidFill>
              </a:rPr>
              <a:pPr eaLnBrk="1" hangingPunct="1"/>
              <a:t>36</a:t>
            </a:fld>
            <a:endParaRPr lang="en-US" altLang="en-US" sz="1400">
              <a:solidFill>
                <a:schemeClr val="tx2"/>
              </a:solidFill>
            </a:endParaRPr>
          </a:p>
        </p:txBody>
      </p:sp>
      <p:sp>
        <p:nvSpPr>
          <p:cNvPr id="7178"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7170" name="Object 8"/>
          <p:cNvGraphicFramePr>
            <a:graphicFrameLocks noChangeAspect="1"/>
          </p:cNvGraphicFramePr>
          <p:nvPr/>
        </p:nvGraphicFramePr>
        <p:xfrm>
          <a:off x="533400" y="1143000"/>
          <a:ext cx="1435100" cy="382588"/>
        </p:xfrm>
        <a:graphic>
          <a:graphicData uri="http://schemas.openxmlformats.org/presentationml/2006/ole">
            <mc:AlternateContent xmlns:mc="http://schemas.openxmlformats.org/markup-compatibility/2006">
              <mc:Choice xmlns:v="urn:schemas-microsoft-com:vml" Requires="v">
                <p:oleObj spid="_x0000_s38944" name="Document" r:id="rId3" imgW="1455983" imgH="395048" progId="Word.Document.12">
                  <p:embed/>
                </p:oleObj>
              </mc:Choice>
              <mc:Fallback>
                <p:oleObj name="Document" r:id="rId3" imgW="1455983" imgH="395048" progId="Word.Document.12">
                  <p:embed/>
                  <p:pic>
                    <p:nvPicPr>
                      <p:cNvPr id="717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143000"/>
                        <a:ext cx="1435100" cy="38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9"/>
          <p:cNvGraphicFramePr>
            <a:graphicFrameLocks noChangeAspect="1"/>
          </p:cNvGraphicFramePr>
          <p:nvPr/>
        </p:nvGraphicFramePr>
        <p:xfrm>
          <a:off x="533400" y="1447800"/>
          <a:ext cx="7924800" cy="1219200"/>
        </p:xfrm>
        <a:graphic>
          <a:graphicData uri="http://schemas.openxmlformats.org/presentationml/2006/ole">
            <mc:AlternateContent xmlns:mc="http://schemas.openxmlformats.org/markup-compatibility/2006">
              <mc:Choice xmlns:v="urn:schemas-microsoft-com:vml" Requires="v">
                <p:oleObj spid="_x0000_s38945" name="Document" r:id="rId5" imgW="5935378" imgH="874929" progId="Word.Document.12">
                  <p:embed/>
                </p:oleObj>
              </mc:Choice>
              <mc:Fallback>
                <p:oleObj name="Document" r:id="rId5" imgW="5935378" imgH="874929" progId="Word.Document.12">
                  <p:embed/>
                  <p:pic>
                    <p:nvPicPr>
                      <p:cNvPr id="717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47800"/>
                        <a:ext cx="7924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7"/>
          <p:cNvGraphicFramePr>
            <a:graphicFrameLocks noChangeAspect="1"/>
          </p:cNvGraphicFramePr>
          <p:nvPr/>
        </p:nvGraphicFramePr>
        <p:xfrm>
          <a:off x="762000" y="2819400"/>
          <a:ext cx="5302250" cy="533400"/>
        </p:xfrm>
        <a:graphic>
          <a:graphicData uri="http://schemas.openxmlformats.org/presentationml/2006/ole">
            <mc:AlternateContent xmlns:mc="http://schemas.openxmlformats.org/markup-compatibility/2006">
              <mc:Choice xmlns:v="urn:schemas-microsoft-com:vml" Requires="v">
                <p:oleObj spid="_x0000_s38946" name="Document" r:id="rId7" imgW="4543387" imgH="466581" progId="Word.Document.12">
                  <p:embed/>
                </p:oleObj>
              </mc:Choice>
              <mc:Fallback>
                <p:oleObj name="Document" r:id="rId7" imgW="4543387" imgH="466581" progId="Word.Document.12">
                  <p:embed/>
                  <p:pic>
                    <p:nvPicPr>
                      <p:cNvPr id="8602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2819400"/>
                        <a:ext cx="53022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5"/>
          <p:cNvGraphicFramePr>
            <a:graphicFrameLocks noChangeAspect="1"/>
          </p:cNvGraphicFramePr>
          <p:nvPr/>
        </p:nvGraphicFramePr>
        <p:xfrm>
          <a:off x="1219200" y="3505200"/>
          <a:ext cx="6675438" cy="990600"/>
        </p:xfrm>
        <a:graphic>
          <a:graphicData uri="http://schemas.openxmlformats.org/presentationml/2006/ole">
            <mc:AlternateContent xmlns:mc="http://schemas.openxmlformats.org/markup-compatibility/2006">
              <mc:Choice xmlns:v="urn:schemas-microsoft-com:vml" Requires="v">
                <p:oleObj spid="_x0000_s38947" name="Equation" r:id="rId9" imgW="4804026" imgH="712812" progId="Equation.3">
                  <p:embed/>
                </p:oleObj>
              </mc:Choice>
              <mc:Fallback>
                <p:oleObj name="Equation" r:id="rId9" imgW="4804026" imgH="712812" progId="Equation.3">
                  <p:embed/>
                  <p:pic>
                    <p:nvPicPr>
                      <p:cNvPr id="86024"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200" y="3505200"/>
                        <a:ext cx="6675438"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5" name="Object 6"/>
          <p:cNvGraphicFramePr>
            <a:graphicFrameLocks noChangeAspect="1"/>
          </p:cNvGraphicFramePr>
          <p:nvPr/>
        </p:nvGraphicFramePr>
        <p:xfrm>
          <a:off x="884238" y="4724400"/>
          <a:ext cx="7497762" cy="304800"/>
        </p:xfrm>
        <a:graphic>
          <a:graphicData uri="http://schemas.openxmlformats.org/presentationml/2006/ole">
            <mc:AlternateContent xmlns:mc="http://schemas.openxmlformats.org/markup-compatibility/2006">
              <mc:Choice xmlns:v="urn:schemas-microsoft-com:vml" Requires="v">
                <p:oleObj spid="_x0000_s38948" name="Document" r:id="rId11" imgW="5935378" imgH="240839" progId="Word.Document.12">
                  <p:embed/>
                </p:oleObj>
              </mc:Choice>
              <mc:Fallback>
                <p:oleObj name="Document" r:id="rId11" imgW="5935378" imgH="240839" progId="Word.Document.12">
                  <p:embed/>
                  <p:pic>
                    <p:nvPicPr>
                      <p:cNvPr id="86025"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238" y="4724400"/>
                        <a:ext cx="7497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6" name="Object 10"/>
          <p:cNvGraphicFramePr>
            <a:graphicFrameLocks noChangeAspect="1"/>
          </p:cNvGraphicFramePr>
          <p:nvPr/>
        </p:nvGraphicFramePr>
        <p:xfrm>
          <a:off x="914400" y="5181600"/>
          <a:ext cx="4876800" cy="1003300"/>
        </p:xfrm>
        <a:graphic>
          <a:graphicData uri="http://schemas.openxmlformats.org/presentationml/2006/ole">
            <mc:AlternateContent xmlns:mc="http://schemas.openxmlformats.org/markup-compatibility/2006">
              <mc:Choice xmlns:v="urn:schemas-microsoft-com:vml" Requires="v">
                <p:oleObj spid="_x0000_s38949" name="Equation" r:id="rId13" imgW="3462364" imgH="712812" progId="Equation.3">
                  <p:embed/>
                </p:oleObj>
              </mc:Choice>
              <mc:Fallback>
                <p:oleObj name="Equation" r:id="rId13" imgW="3462364" imgH="712812" progId="Equation.3">
                  <p:embed/>
                  <p:pic>
                    <p:nvPicPr>
                      <p:cNvPr id="86026"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5181600"/>
                        <a:ext cx="4876800"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83443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86023"/>
                                        </p:tgtEl>
                                        <p:attrNameLst>
                                          <p:attrName>style.visibility</p:attrName>
                                        </p:attrNameLst>
                                      </p:cBhvr>
                                      <p:to>
                                        <p:strVal val="visible"/>
                                      </p:to>
                                    </p:set>
                                    <p:animEffect transition="in" filter="diamond(in)">
                                      <p:cBhvr>
                                        <p:cTn id="7" dur="2000"/>
                                        <p:tgtEl>
                                          <p:spTgt spid="86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86024"/>
                                        </p:tgtEl>
                                        <p:attrNameLst>
                                          <p:attrName>style.visibility</p:attrName>
                                        </p:attrNameLst>
                                      </p:cBhvr>
                                      <p:to>
                                        <p:strVal val="visible"/>
                                      </p:to>
                                    </p:set>
                                    <p:animEffect transition="in" filter="diamond(in)">
                                      <p:cBhvr>
                                        <p:cTn id="12" dur="2000"/>
                                        <p:tgtEl>
                                          <p:spTgt spid="860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86025"/>
                                        </p:tgtEl>
                                        <p:attrNameLst>
                                          <p:attrName>style.visibility</p:attrName>
                                        </p:attrNameLst>
                                      </p:cBhvr>
                                      <p:to>
                                        <p:strVal val="visible"/>
                                      </p:to>
                                    </p:set>
                                    <p:animEffect transition="in" filter="diamond(in)">
                                      <p:cBhvr>
                                        <p:cTn id="17" dur="2000"/>
                                        <p:tgtEl>
                                          <p:spTgt spid="860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86026"/>
                                        </p:tgtEl>
                                        <p:attrNameLst>
                                          <p:attrName>style.visibility</p:attrName>
                                        </p:attrNameLst>
                                      </p:cBhvr>
                                      <p:to>
                                        <p:strVal val="visible"/>
                                      </p:to>
                                    </p:set>
                                    <p:animEffect transition="in" filter="diamond(in)">
                                      <p:cBhvr>
                                        <p:cTn id="22" dur="2000"/>
                                        <p:tgtEl>
                                          <p:spTgt spid="86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lstStyle/>
          <a:p>
            <a:pPr eaLnBrk="1" hangingPunct="1"/>
            <a:r>
              <a:rPr lang="en-US" altLang="en-US" sz="3600" smtClean="0"/>
              <a:t>Adding a Constraint - Example</a:t>
            </a:r>
            <a:endParaRPr lang="en-US" altLang="en-US" sz="3600" smtClean="0">
              <a:cs typeface="Times New Roman" panose="02020603050405020304" pitchFamily="18" charset="0"/>
            </a:endParaRPr>
          </a:p>
        </p:txBody>
      </p:sp>
      <p:sp>
        <p:nvSpPr>
          <p:cNvPr id="8199" name="Slide Number Placeholder 4"/>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959835A-BF96-4333-BA79-B5B2E8DF3F87}" type="slidenum">
              <a:rPr lang="en-US" altLang="en-US" sz="1400">
                <a:solidFill>
                  <a:schemeClr val="tx2"/>
                </a:solidFill>
              </a:rPr>
              <a:pPr eaLnBrk="1" hangingPunct="1"/>
              <a:t>37</a:t>
            </a:fld>
            <a:endParaRPr lang="en-US" altLang="en-US" sz="1400">
              <a:solidFill>
                <a:schemeClr val="tx2"/>
              </a:solidFill>
            </a:endParaRPr>
          </a:p>
        </p:txBody>
      </p:sp>
      <p:sp>
        <p:nvSpPr>
          <p:cNvPr id="8200"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8194" name="Object 11"/>
          <p:cNvGraphicFramePr>
            <a:graphicFrameLocks noChangeAspect="1"/>
          </p:cNvGraphicFramePr>
          <p:nvPr/>
        </p:nvGraphicFramePr>
        <p:xfrm>
          <a:off x="265113" y="1219200"/>
          <a:ext cx="7758112" cy="1371600"/>
        </p:xfrm>
        <a:graphic>
          <a:graphicData uri="http://schemas.openxmlformats.org/presentationml/2006/ole">
            <mc:AlternateContent xmlns:mc="http://schemas.openxmlformats.org/markup-compatibility/2006">
              <mc:Choice xmlns:v="urn:schemas-microsoft-com:vml" Requires="v">
                <p:oleObj spid="_x0000_s39958" name="Document" r:id="rId3" imgW="5935378" imgH="1049987" progId="Word.Document.12">
                  <p:embed/>
                </p:oleObj>
              </mc:Choice>
              <mc:Fallback>
                <p:oleObj name="Document" r:id="rId3" imgW="5935378" imgH="1049987" progId="Word.Document.12">
                  <p:embed/>
                  <p:pic>
                    <p:nvPicPr>
                      <p:cNvPr id="8194"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113" y="1219200"/>
                        <a:ext cx="775811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52" name="Object 12"/>
          <p:cNvGraphicFramePr>
            <a:graphicFrameLocks noChangeAspect="1"/>
          </p:cNvGraphicFramePr>
          <p:nvPr/>
        </p:nvGraphicFramePr>
        <p:xfrm>
          <a:off x="415925" y="2708275"/>
          <a:ext cx="7280275" cy="644525"/>
        </p:xfrm>
        <a:graphic>
          <a:graphicData uri="http://schemas.openxmlformats.org/presentationml/2006/ole">
            <mc:AlternateContent xmlns:mc="http://schemas.openxmlformats.org/markup-compatibility/2006">
              <mc:Choice xmlns:v="urn:schemas-microsoft-com:vml" Requires="v">
                <p:oleObj spid="_x0000_s39959" name="Document" r:id="rId5" imgW="5935378" imgH="524814" progId="Word.Document.12">
                  <p:embed/>
                </p:oleObj>
              </mc:Choice>
              <mc:Fallback>
                <p:oleObj name="Document" r:id="rId5" imgW="5935378" imgH="524814" progId="Word.Document.12">
                  <p:embed/>
                  <p:pic>
                    <p:nvPicPr>
                      <p:cNvPr id="87052"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25" y="2708275"/>
                        <a:ext cx="7280275"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53" name="Object 13"/>
          <p:cNvGraphicFramePr>
            <a:graphicFrameLocks noChangeAspect="1"/>
          </p:cNvGraphicFramePr>
          <p:nvPr/>
        </p:nvGraphicFramePr>
        <p:xfrm>
          <a:off x="304800" y="3200400"/>
          <a:ext cx="7758113" cy="1371600"/>
        </p:xfrm>
        <a:graphic>
          <a:graphicData uri="http://schemas.openxmlformats.org/presentationml/2006/ole">
            <mc:AlternateContent xmlns:mc="http://schemas.openxmlformats.org/markup-compatibility/2006">
              <mc:Choice xmlns:v="urn:schemas-microsoft-com:vml" Requires="v">
                <p:oleObj spid="_x0000_s39960" name="Document" r:id="rId7" imgW="5935378" imgH="1049987" progId="Word.Document.12">
                  <p:embed/>
                </p:oleObj>
              </mc:Choice>
              <mc:Fallback>
                <p:oleObj name="Document" r:id="rId7" imgW="5935378" imgH="1049987" progId="Word.Document.12">
                  <p:embed/>
                  <p:pic>
                    <p:nvPicPr>
                      <p:cNvPr id="87053"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3200400"/>
                        <a:ext cx="775811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56" name="Object 16"/>
          <p:cNvGraphicFramePr>
            <a:graphicFrameLocks noChangeAspect="1"/>
          </p:cNvGraphicFramePr>
          <p:nvPr/>
        </p:nvGraphicFramePr>
        <p:xfrm>
          <a:off x="4191000" y="4800600"/>
          <a:ext cx="946150" cy="1381125"/>
        </p:xfrm>
        <a:graphic>
          <a:graphicData uri="http://schemas.openxmlformats.org/presentationml/2006/ole">
            <mc:AlternateContent xmlns:mc="http://schemas.openxmlformats.org/markup-compatibility/2006">
              <mc:Choice xmlns:v="urn:schemas-microsoft-com:vml" Requires="v">
                <p:oleObj spid="_x0000_s39961" name="Document" r:id="rId9" imgW="965263" imgH="1399743" progId="Word.Document.12">
                  <p:embed/>
                </p:oleObj>
              </mc:Choice>
              <mc:Fallback>
                <p:oleObj name="Document" r:id="rId9" imgW="965263" imgH="1399743" progId="Word.Document.12">
                  <p:embed/>
                  <p:pic>
                    <p:nvPicPr>
                      <p:cNvPr id="87056"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1000" y="4800600"/>
                        <a:ext cx="94615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79660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7052"/>
                                        </p:tgtEl>
                                        <p:attrNameLst>
                                          <p:attrName>style.visibility</p:attrName>
                                        </p:attrNameLst>
                                      </p:cBhvr>
                                      <p:to>
                                        <p:strVal val="visible"/>
                                      </p:to>
                                    </p:set>
                                    <p:animEffect transition="in" filter="dissolve">
                                      <p:cBhvr>
                                        <p:cTn id="7" dur="500"/>
                                        <p:tgtEl>
                                          <p:spTgt spid="87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87053"/>
                                        </p:tgtEl>
                                        <p:attrNameLst>
                                          <p:attrName>style.visibility</p:attrName>
                                        </p:attrNameLst>
                                      </p:cBhvr>
                                      <p:to>
                                        <p:strVal val="visible"/>
                                      </p:to>
                                    </p:set>
                                    <p:animEffect transition="in" filter="diamond(in)">
                                      <p:cBhvr>
                                        <p:cTn id="12" dur="2000"/>
                                        <p:tgtEl>
                                          <p:spTgt spid="87053"/>
                                        </p:tgtEl>
                                      </p:cBhvr>
                                    </p:animEffect>
                                  </p:childTnLst>
                                </p:cTn>
                              </p:par>
                              <p:par>
                                <p:cTn id="13" presetID="9" presetClass="entr" presetSubtype="0" fill="hold" nodeType="withEffect">
                                  <p:stCondLst>
                                    <p:cond delay="1000"/>
                                  </p:stCondLst>
                                  <p:childTnLst>
                                    <p:set>
                                      <p:cBhvr>
                                        <p:cTn id="14" dur="1" fill="hold">
                                          <p:stCondLst>
                                            <p:cond delay="0"/>
                                          </p:stCondLst>
                                        </p:cTn>
                                        <p:tgtEl>
                                          <p:spTgt spid="87053"/>
                                        </p:tgtEl>
                                        <p:attrNameLst>
                                          <p:attrName>style.visibility</p:attrName>
                                        </p:attrNameLst>
                                      </p:cBhvr>
                                      <p:to>
                                        <p:strVal val="visible"/>
                                      </p:to>
                                    </p:set>
                                    <p:animEffect transition="in" filter="dissolve">
                                      <p:cBhvr>
                                        <p:cTn id="15" dur="500"/>
                                        <p:tgtEl>
                                          <p:spTgt spid="87053"/>
                                        </p:tgtEl>
                                      </p:cBhvr>
                                    </p:animEffect>
                                  </p:childTnLst>
                                </p:cTn>
                              </p:par>
                            </p:childTnLst>
                          </p:cTn>
                        </p:par>
                        <p:par>
                          <p:cTn id="16" fill="hold" nodeType="afterGroup">
                            <p:stCondLst>
                              <p:cond delay="2000"/>
                            </p:stCondLst>
                            <p:childTnLst>
                              <p:par>
                                <p:cTn id="17" presetID="9" presetClass="entr" presetSubtype="0" fill="hold" nodeType="afterEffect">
                                  <p:stCondLst>
                                    <p:cond delay="2000"/>
                                  </p:stCondLst>
                                  <p:childTnLst>
                                    <p:set>
                                      <p:cBhvr>
                                        <p:cTn id="18" dur="1" fill="hold">
                                          <p:stCondLst>
                                            <p:cond delay="0"/>
                                          </p:stCondLst>
                                        </p:cTn>
                                        <p:tgtEl>
                                          <p:spTgt spid="87056"/>
                                        </p:tgtEl>
                                        <p:attrNameLst>
                                          <p:attrName>style.visibility</p:attrName>
                                        </p:attrNameLst>
                                      </p:cBhvr>
                                      <p:to>
                                        <p:strVal val="visible"/>
                                      </p:to>
                                    </p:set>
                                    <p:animEffect transition="in" filter="dissolve">
                                      <p:cBhvr>
                                        <p:cTn id="19" dur="500"/>
                                        <p:tgtEl>
                                          <p:spTgt spid="87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381000" y="1219200"/>
            <a:ext cx="8229600" cy="4937125"/>
          </a:xfrm>
        </p:spPr>
        <p:txBody>
          <a:bodyPr>
            <a:normAutofit/>
          </a:bodyPr>
          <a:lstStyle/>
          <a:p>
            <a:pPr marL="274320" indent="-274320" eaLnBrk="1" fontAlgn="auto" hangingPunct="1">
              <a:spcAft>
                <a:spcPts val="0"/>
              </a:spcAft>
              <a:buFont typeface="Wingdings 3"/>
              <a:buChar char=""/>
              <a:defRPr/>
            </a:pPr>
            <a:r>
              <a:rPr lang="en-US" sz="1200" dirty="0" smtClean="0"/>
              <a:t>Let </a:t>
            </a:r>
            <a:r>
              <a:rPr lang="en-US" sz="1200" dirty="0" err="1" smtClean="0"/>
              <a:t>x</a:t>
            </a:r>
            <a:r>
              <a:rPr lang="en-US" sz="1200" baseline="-25000" dirty="0" err="1" smtClean="0"/>
              <a:t>j</a:t>
            </a:r>
            <a:r>
              <a:rPr lang="en-US" sz="1200" baseline="-25000" dirty="0" smtClean="0"/>
              <a:t> </a:t>
            </a:r>
            <a:r>
              <a:rPr lang="en-US" sz="1200" dirty="0" smtClean="0"/>
              <a:t>= units of product j to produce</a:t>
            </a:r>
          </a:p>
          <a:p>
            <a:pPr marL="274320" indent="-274320" eaLnBrk="1" fontAlgn="auto" hangingPunct="1">
              <a:spcAft>
                <a:spcPts val="0"/>
              </a:spcAft>
              <a:buFont typeface="Wingdings 3"/>
              <a:buNone/>
              <a:defRPr/>
            </a:pPr>
            <a:r>
              <a:rPr lang="en-US" sz="1200" dirty="0" smtClean="0"/>
              <a:t>	Max z = 30x</a:t>
            </a:r>
            <a:r>
              <a:rPr lang="en-US" sz="1200" baseline="-25000" dirty="0" smtClean="0"/>
              <a:t>1 </a:t>
            </a:r>
            <a:r>
              <a:rPr lang="en-US" sz="1200" dirty="0" smtClean="0"/>
              <a:t>+ 20x</a:t>
            </a:r>
            <a:r>
              <a:rPr lang="en-US" sz="1200" baseline="-25000" dirty="0" smtClean="0"/>
              <a:t>2 </a:t>
            </a:r>
            <a:r>
              <a:rPr lang="en-US" sz="1200" dirty="0" smtClean="0"/>
              <a:t>+ 21x</a:t>
            </a:r>
            <a:r>
              <a:rPr lang="en-US" sz="1200" baseline="-25000" dirty="0" smtClean="0"/>
              <a:t>3 </a:t>
            </a:r>
            <a:r>
              <a:rPr lang="en-US" sz="1200" dirty="0" smtClean="0"/>
              <a:t>+ 32x</a:t>
            </a:r>
            <a:r>
              <a:rPr lang="en-US" sz="1200" baseline="-25000" dirty="0" smtClean="0"/>
              <a:t>4 </a:t>
            </a:r>
            <a:r>
              <a:rPr lang="en-US" sz="1200" dirty="0" smtClean="0"/>
              <a:t>+ 25x</a:t>
            </a:r>
            <a:r>
              <a:rPr lang="en-US" sz="1200" baseline="-25000" dirty="0" smtClean="0"/>
              <a:t>5</a:t>
            </a:r>
            <a:endParaRPr lang="en-US" sz="1200" dirty="0" smtClean="0"/>
          </a:p>
          <a:p>
            <a:pPr marL="274320" indent="-274320" eaLnBrk="1" fontAlgn="auto" hangingPunct="1">
              <a:spcAft>
                <a:spcPts val="0"/>
              </a:spcAft>
              <a:buFont typeface="Wingdings 3"/>
              <a:buNone/>
              <a:defRPr/>
            </a:pPr>
            <a:r>
              <a:rPr lang="en-US" sz="1200" dirty="0" smtClean="0"/>
              <a:t>	</a:t>
            </a:r>
            <a:r>
              <a:rPr lang="en-US" sz="1200" dirty="0" err="1" smtClean="0"/>
              <a:t>s.t</a:t>
            </a:r>
            <a:r>
              <a:rPr lang="en-US" sz="1200" dirty="0" smtClean="0"/>
              <a:t>. 	3x</a:t>
            </a:r>
            <a:r>
              <a:rPr lang="en-US" sz="1200" baseline="-25000" dirty="0" smtClean="0"/>
              <a:t>1 </a:t>
            </a:r>
            <a:r>
              <a:rPr lang="en-US" sz="1200" dirty="0" smtClean="0"/>
              <a:t>+   2x</a:t>
            </a:r>
            <a:r>
              <a:rPr lang="en-US" sz="1200" baseline="-25000" dirty="0" smtClean="0"/>
              <a:t>2 </a:t>
            </a:r>
            <a:r>
              <a:rPr lang="en-US" sz="1200" dirty="0" smtClean="0"/>
              <a:t>+    5x</a:t>
            </a:r>
            <a:r>
              <a:rPr lang="en-US" sz="1200" baseline="-25000" dirty="0" smtClean="0"/>
              <a:t>3 </a:t>
            </a:r>
            <a:r>
              <a:rPr lang="en-US" sz="1200" dirty="0" smtClean="0"/>
              <a:t>+   8x</a:t>
            </a:r>
            <a:r>
              <a:rPr lang="en-US" sz="1200" baseline="-25000" dirty="0" smtClean="0"/>
              <a:t>4 </a:t>
            </a:r>
            <a:r>
              <a:rPr lang="en-US" sz="1200" dirty="0" smtClean="0"/>
              <a:t>+  7x</a:t>
            </a:r>
            <a:r>
              <a:rPr lang="en-US" sz="1200" baseline="-25000" dirty="0" smtClean="0"/>
              <a:t>5   </a:t>
            </a:r>
            <a:r>
              <a:rPr lang="en-US" sz="1200" dirty="0" smtClean="0"/>
              <a:t>≤ 60</a:t>
            </a:r>
          </a:p>
          <a:p>
            <a:pPr marL="274320" indent="-274320" eaLnBrk="1" fontAlgn="auto" hangingPunct="1">
              <a:spcAft>
                <a:spcPts val="0"/>
              </a:spcAft>
              <a:buFont typeface="Wingdings 3"/>
              <a:buNone/>
              <a:defRPr/>
            </a:pPr>
            <a:r>
              <a:rPr lang="en-US" sz="1200" dirty="0" smtClean="0"/>
              <a:t>		6x</a:t>
            </a:r>
            <a:r>
              <a:rPr lang="en-US" sz="1200" baseline="-25000" dirty="0" smtClean="0"/>
              <a:t>1 </a:t>
            </a:r>
            <a:r>
              <a:rPr lang="en-US" sz="1200" dirty="0" smtClean="0"/>
              <a:t>+   1x</a:t>
            </a:r>
            <a:r>
              <a:rPr lang="en-US" sz="1200" baseline="-25000" dirty="0" smtClean="0"/>
              <a:t>2 </a:t>
            </a:r>
            <a:r>
              <a:rPr lang="en-US" sz="1200" dirty="0" smtClean="0"/>
              <a:t>+    0x</a:t>
            </a:r>
            <a:r>
              <a:rPr lang="en-US" sz="1200" baseline="-25000" dirty="0" smtClean="0"/>
              <a:t>3 </a:t>
            </a:r>
            <a:r>
              <a:rPr lang="en-US" sz="1200" dirty="0" smtClean="0"/>
              <a:t>+   1x</a:t>
            </a:r>
            <a:r>
              <a:rPr lang="en-US" sz="1200" baseline="-25000" dirty="0" smtClean="0"/>
              <a:t>4 </a:t>
            </a:r>
            <a:r>
              <a:rPr lang="en-US" sz="1200" dirty="0" smtClean="0"/>
              <a:t>+ 10x</a:t>
            </a:r>
            <a:r>
              <a:rPr lang="en-US" sz="1200" baseline="-25000" dirty="0" smtClean="0"/>
              <a:t>5  </a:t>
            </a:r>
            <a:r>
              <a:rPr lang="en-US" sz="1200" dirty="0" smtClean="0"/>
              <a:t>≤ 60</a:t>
            </a:r>
          </a:p>
          <a:p>
            <a:pPr marL="274320" indent="-274320" eaLnBrk="1" fontAlgn="auto" hangingPunct="1">
              <a:spcAft>
                <a:spcPts val="0"/>
              </a:spcAft>
              <a:buFont typeface="Wingdings 3"/>
              <a:buNone/>
              <a:defRPr/>
            </a:pPr>
            <a:r>
              <a:rPr lang="en-US" sz="1200" dirty="0" smtClean="0"/>
              <a:t>		3x</a:t>
            </a:r>
            <a:r>
              <a:rPr lang="en-US" sz="1200" baseline="-25000" dirty="0" smtClean="0"/>
              <a:t>1 </a:t>
            </a:r>
            <a:r>
              <a:rPr lang="en-US" sz="1200" dirty="0" smtClean="0"/>
              <a:t>+   5x</a:t>
            </a:r>
            <a:r>
              <a:rPr lang="en-US" sz="1200" baseline="-25000" dirty="0" smtClean="0"/>
              <a:t>2 </a:t>
            </a:r>
            <a:r>
              <a:rPr lang="en-US" sz="1200" dirty="0" smtClean="0"/>
              <a:t>+    2x</a:t>
            </a:r>
            <a:r>
              <a:rPr lang="en-US" sz="1200" baseline="-25000" dirty="0" smtClean="0"/>
              <a:t>3 </a:t>
            </a:r>
            <a:r>
              <a:rPr lang="en-US" sz="1200" dirty="0" smtClean="0"/>
              <a:t>+   8x</a:t>
            </a:r>
            <a:r>
              <a:rPr lang="en-US" sz="1200" baseline="-25000" dirty="0" smtClean="0"/>
              <a:t>4 </a:t>
            </a:r>
            <a:r>
              <a:rPr lang="en-US" sz="1200" dirty="0" smtClean="0"/>
              <a:t>+  1x</a:t>
            </a:r>
            <a:r>
              <a:rPr lang="en-US" sz="1200" baseline="-25000" dirty="0" smtClean="0"/>
              <a:t>5   </a:t>
            </a:r>
            <a:r>
              <a:rPr lang="en-US" sz="1200" dirty="0" smtClean="0"/>
              <a:t>≤ 45</a:t>
            </a:r>
          </a:p>
          <a:p>
            <a:pPr marL="274320" indent="-274320" eaLnBrk="1" fontAlgn="auto" hangingPunct="1">
              <a:spcAft>
                <a:spcPts val="0"/>
              </a:spcAft>
              <a:buFont typeface="Wingdings 3"/>
              <a:buNone/>
              <a:defRPr/>
            </a:pPr>
            <a:r>
              <a:rPr lang="en-US" sz="1200" dirty="0" smtClean="0"/>
              <a:t>			 x</a:t>
            </a:r>
            <a:r>
              <a:rPr lang="en-US" sz="1200" baseline="-25000" dirty="0" smtClean="0"/>
              <a:t>1 </a:t>
            </a:r>
            <a:r>
              <a:rPr lang="en-US" sz="1200" dirty="0" smtClean="0"/>
              <a:t>, x</a:t>
            </a:r>
            <a:r>
              <a:rPr lang="en-US" sz="1200" baseline="-25000" dirty="0" smtClean="0"/>
              <a:t>2 </a:t>
            </a:r>
            <a:r>
              <a:rPr lang="en-US" sz="1200" dirty="0" smtClean="0"/>
              <a:t>, x</a:t>
            </a:r>
            <a:r>
              <a:rPr lang="en-US" sz="1200" baseline="-25000" dirty="0" smtClean="0"/>
              <a:t>3 </a:t>
            </a:r>
            <a:r>
              <a:rPr lang="en-US" sz="1200" dirty="0" smtClean="0"/>
              <a:t>, x</a:t>
            </a:r>
            <a:r>
              <a:rPr lang="en-US" sz="1200" baseline="-25000" dirty="0" smtClean="0"/>
              <a:t>4 </a:t>
            </a:r>
            <a:r>
              <a:rPr lang="en-US" sz="1200" dirty="0" smtClean="0"/>
              <a:t>,x</a:t>
            </a:r>
            <a:r>
              <a:rPr lang="en-US" sz="1200" baseline="-25000" dirty="0" smtClean="0"/>
              <a:t>5   </a:t>
            </a:r>
            <a:r>
              <a:rPr lang="en-US" sz="1200" dirty="0" smtClean="0"/>
              <a:t>≥ 0</a:t>
            </a:r>
          </a:p>
          <a:p>
            <a:pPr marL="274320" indent="-274320" eaLnBrk="1" fontAlgn="auto" hangingPunct="1">
              <a:spcAft>
                <a:spcPts val="0"/>
              </a:spcAft>
              <a:buFont typeface="Wingdings 3"/>
              <a:buNone/>
              <a:defRPr/>
            </a:pPr>
            <a:r>
              <a:rPr lang="en-US" sz="1400" dirty="0" smtClean="0"/>
              <a:t>Final Tableau (Truncated to two decimal places)</a:t>
            </a:r>
          </a:p>
          <a:p>
            <a:pPr marL="274320" indent="-274320" eaLnBrk="1" fontAlgn="auto" hangingPunct="1">
              <a:spcAft>
                <a:spcPts val="0"/>
              </a:spcAft>
              <a:buFont typeface="Wingdings 3"/>
              <a:buNone/>
              <a:defRPr/>
            </a:pPr>
            <a:endParaRPr lang="en-US" sz="1400" dirty="0" smtClean="0"/>
          </a:p>
          <a:p>
            <a:pPr marL="274320" indent="-274320" eaLnBrk="1" fontAlgn="auto" hangingPunct="1">
              <a:spcAft>
                <a:spcPts val="0"/>
              </a:spcAft>
              <a:buFont typeface="Wingdings 3"/>
              <a:buNone/>
              <a:defRPr/>
            </a:pPr>
            <a:endParaRPr lang="en-US" sz="1400" dirty="0" smtClean="0"/>
          </a:p>
          <a:p>
            <a:pPr marL="274320" indent="-274320" eaLnBrk="1" fontAlgn="auto" hangingPunct="1">
              <a:spcAft>
                <a:spcPts val="0"/>
              </a:spcAft>
              <a:buFont typeface="Wingdings 3"/>
              <a:buNone/>
              <a:defRPr/>
            </a:pPr>
            <a:endParaRPr lang="en-US" sz="1400" dirty="0" smtClean="0"/>
          </a:p>
          <a:p>
            <a:pPr marL="274320" indent="-274320" eaLnBrk="1" fontAlgn="auto" hangingPunct="1">
              <a:spcAft>
                <a:spcPts val="0"/>
              </a:spcAft>
              <a:buFont typeface="Wingdings 3"/>
              <a:buNone/>
              <a:defRPr/>
            </a:pPr>
            <a:endParaRPr lang="en-US" sz="1400" dirty="0" smtClean="0"/>
          </a:p>
          <a:p>
            <a:pPr marL="274320" indent="-274320" eaLnBrk="1" fontAlgn="auto" hangingPunct="1">
              <a:spcAft>
                <a:spcPts val="0"/>
              </a:spcAft>
              <a:buFont typeface="Wingdings 3"/>
              <a:buNone/>
              <a:defRPr/>
            </a:pPr>
            <a:endParaRPr lang="en-US" sz="1400" dirty="0" smtClean="0"/>
          </a:p>
          <a:p>
            <a:pPr marL="274320" indent="-274320" eaLnBrk="1" fontAlgn="auto" hangingPunct="1">
              <a:spcAft>
                <a:spcPts val="0"/>
              </a:spcAft>
              <a:buFont typeface="Wingdings 3"/>
              <a:buNone/>
              <a:defRPr/>
            </a:pPr>
            <a:endParaRPr lang="en-US" sz="1400" dirty="0" smtClean="0"/>
          </a:p>
          <a:p>
            <a:pPr>
              <a:defRPr/>
            </a:pPr>
            <a:r>
              <a:rPr lang="en-US" sz="1400" dirty="0" smtClean="0"/>
              <a:t>Solution					Shadow prices</a:t>
            </a:r>
          </a:p>
          <a:p>
            <a:pPr>
              <a:defRPr/>
            </a:pPr>
            <a:r>
              <a:rPr lang="en-US" sz="1400" i="1" dirty="0" smtClean="0"/>
              <a:t>x</a:t>
            </a:r>
            <a:r>
              <a:rPr lang="en-US" sz="1400" baseline="-25000" dirty="0" smtClean="0"/>
              <a:t>1</a:t>
            </a:r>
            <a:r>
              <a:rPr lang="en-US" sz="1400" dirty="0" smtClean="0"/>
              <a:t> = 9.87 					Constraint 1 is 3.31</a:t>
            </a:r>
          </a:p>
          <a:p>
            <a:pPr>
              <a:defRPr/>
            </a:pPr>
            <a:r>
              <a:rPr lang="en-US" sz="1400" i="1" dirty="0" smtClean="0"/>
              <a:t>x</a:t>
            </a:r>
            <a:r>
              <a:rPr lang="en-US" sz="1400" baseline="-25000" dirty="0" smtClean="0"/>
              <a:t>2</a:t>
            </a:r>
            <a:r>
              <a:rPr lang="en-US" sz="1400" dirty="0" smtClean="0"/>
              <a:t> = 0.77		</a:t>
            </a:r>
            <a:r>
              <a:rPr lang="en-US" sz="1400" i="1" dirty="0" smtClean="0"/>
              <a:t>z</a:t>
            </a:r>
            <a:r>
              <a:rPr lang="en-US" sz="1400" dirty="0" smtClean="0"/>
              <a:t> = 432.69			Constraint 2 is 2.23</a:t>
            </a:r>
          </a:p>
          <a:p>
            <a:pPr>
              <a:defRPr/>
            </a:pPr>
            <a:r>
              <a:rPr lang="en-US" sz="1400" i="1" dirty="0" smtClean="0"/>
              <a:t>x</a:t>
            </a:r>
            <a:r>
              <a:rPr lang="en-US" sz="1400" baseline="-25000" dirty="0" smtClean="0"/>
              <a:t>3</a:t>
            </a:r>
            <a:r>
              <a:rPr lang="en-US" sz="1400" dirty="0" smtClean="0"/>
              <a:t> = 5.77					Constraint 3 is 2.23</a:t>
            </a:r>
          </a:p>
          <a:p>
            <a:pPr>
              <a:defRPr/>
            </a:pPr>
            <a:r>
              <a:rPr lang="en-US" sz="1400" i="1" dirty="0" smtClean="0"/>
              <a:t>x</a:t>
            </a:r>
            <a:r>
              <a:rPr lang="en-US" sz="1400" baseline="-25000" dirty="0" smtClean="0"/>
              <a:t>4</a:t>
            </a:r>
            <a:r>
              <a:rPr lang="en-US" sz="1400" dirty="0" smtClean="0"/>
              <a:t> = 0</a:t>
            </a:r>
          </a:p>
          <a:p>
            <a:pPr>
              <a:defRPr/>
            </a:pPr>
            <a:r>
              <a:rPr lang="en-US" sz="1400" i="1" dirty="0" smtClean="0"/>
              <a:t>x</a:t>
            </a:r>
            <a:r>
              <a:rPr lang="en-US" sz="1400" baseline="-25000" dirty="0" smtClean="0"/>
              <a:t>5</a:t>
            </a:r>
            <a:r>
              <a:rPr lang="en-US" sz="1400" dirty="0" smtClean="0"/>
              <a:t> = 0</a:t>
            </a:r>
          </a:p>
          <a:p>
            <a:pPr marL="274320" indent="-274320" eaLnBrk="1" fontAlgn="auto" hangingPunct="1">
              <a:spcAft>
                <a:spcPts val="0"/>
              </a:spcAft>
              <a:defRPr/>
            </a:pPr>
            <a:endParaRPr lang="en-US" sz="1400" dirty="0" smtClean="0"/>
          </a:p>
          <a:p>
            <a:pPr marL="274320" indent="-274320" eaLnBrk="1" fontAlgn="auto" hangingPunct="1">
              <a:spcAft>
                <a:spcPts val="0"/>
              </a:spcAft>
              <a:buFont typeface="Wingdings 3"/>
              <a:buNone/>
              <a:defRPr/>
            </a:pPr>
            <a:endParaRPr lang="en-US" sz="2400" dirty="0"/>
          </a:p>
        </p:txBody>
      </p:sp>
      <p:graphicFrame>
        <p:nvGraphicFramePr>
          <p:cNvPr id="103427" name="Object 3"/>
          <p:cNvGraphicFramePr>
            <a:graphicFrameLocks noChangeAspect="1"/>
          </p:cNvGraphicFramePr>
          <p:nvPr/>
        </p:nvGraphicFramePr>
        <p:xfrm>
          <a:off x="574675" y="2895600"/>
          <a:ext cx="7731125" cy="1524000"/>
        </p:xfrm>
        <a:graphic>
          <a:graphicData uri="http://schemas.openxmlformats.org/presentationml/2006/ole">
            <mc:AlternateContent xmlns:mc="http://schemas.openxmlformats.org/markup-compatibility/2006">
              <mc:Choice xmlns:v="urn:schemas-microsoft-com:vml" Requires="v">
                <p:oleObj spid="_x0000_s10252" name="Document" r:id="rId3" imgW="6112609" imgH="1205343" progId="Word.Document.12">
                  <p:embed/>
                </p:oleObj>
              </mc:Choice>
              <mc:Fallback>
                <p:oleObj name="Document" r:id="rId3" imgW="6112609" imgH="1205343" progId="Word.Document.1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 y="2895600"/>
                        <a:ext cx="773112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3427"/>
                                        </p:tgtEl>
                                        <p:attrNameLst>
                                          <p:attrName>style.visibility</p:attrName>
                                        </p:attrNameLst>
                                      </p:cBhvr>
                                      <p:to>
                                        <p:strVal val="visible"/>
                                      </p:to>
                                    </p:set>
                                    <p:animEffect transition="in" filter="blinds(horizontal)">
                                      <p:cBhvr>
                                        <p:cTn id="10" dur="500"/>
                                        <p:tgtEl>
                                          <p:spTgt spid="1034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animEffect transition="in" filter="blinds(horizontal)">
                                      <p:cBhvr>
                                        <p:cTn id="15" dur="500"/>
                                        <p:tgtEl>
                                          <p:spTgt spid="3">
                                            <p:txEl>
                                              <p:pRg st="13" end="1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14" end="14"/>
                                            </p:txEl>
                                          </p:spTgt>
                                        </p:tgtEl>
                                        <p:attrNameLst>
                                          <p:attrName>style.visibility</p:attrName>
                                        </p:attrNameLst>
                                      </p:cBhvr>
                                      <p:to>
                                        <p:strVal val="visible"/>
                                      </p:to>
                                    </p:set>
                                    <p:animEffect transition="in" filter="blinds(horizontal)">
                                      <p:cBhvr>
                                        <p:cTn id="18" dur="500"/>
                                        <p:tgtEl>
                                          <p:spTgt spid="3">
                                            <p:txEl>
                                              <p:pRg st="14" end="1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animEffect transition="in" filter="blinds(horizontal)">
                                      <p:cBhvr>
                                        <p:cTn id="21" dur="500"/>
                                        <p:tgtEl>
                                          <p:spTgt spid="3">
                                            <p:txEl>
                                              <p:pRg st="15" end="1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16" end="16"/>
                                            </p:txEl>
                                          </p:spTgt>
                                        </p:tgtEl>
                                        <p:attrNameLst>
                                          <p:attrName>style.visibility</p:attrName>
                                        </p:attrNameLst>
                                      </p:cBhvr>
                                      <p:to>
                                        <p:strVal val="visible"/>
                                      </p:to>
                                    </p:set>
                                    <p:animEffect transition="in" filter="blinds(horizontal)">
                                      <p:cBhvr>
                                        <p:cTn id="24" dur="500"/>
                                        <p:tgtEl>
                                          <p:spTgt spid="3">
                                            <p:txEl>
                                              <p:pRg st="16" end="1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17" end="17"/>
                                            </p:txEl>
                                          </p:spTgt>
                                        </p:tgtEl>
                                        <p:attrNameLst>
                                          <p:attrName>style.visibility</p:attrName>
                                        </p:attrNameLst>
                                      </p:cBhvr>
                                      <p:to>
                                        <p:strVal val="visible"/>
                                      </p:to>
                                    </p:set>
                                    <p:animEffect transition="in" filter="blinds(horizontal)">
                                      <p:cBhvr>
                                        <p:cTn id="27" dur="500"/>
                                        <p:tgtEl>
                                          <p:spTgt spid="3">
                                            <p:txEl>
                                              <p:pRg st="17" end="17"/>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
                                            <p:txEl>
                                              <p:pRg st="18" end="18"/>
                                            </p:txEl>
                                          </p:spTgt>
                                        </p:tgtEl>
                                        <p:attrNameLst>
                                          <p:attrName>style.visibility</p:attrName>
                                        </p:attrNameLst>
                                      </p:cBhvr>
                                      <p:to>
                                        <p:strVal val="visible"/>
                                      </p:to>
                                    </p:set>
                                    <p:animEffect transition="in" filter="blinds(horizontal)">
                                      <p:cBhvr>
                                        <p:cTn id="30"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381000" y="2149475"/>
            <a:ext cx="8229600" cy="4708525"/>
          </a:xfrm>
        </p:spPr>
        <p:txBody>
          <a:bodyPr>
            <a:normAutofit fontScale="92500" lnSpcReduction="10000"/>
          </a:bodyPr>
          <a:lstStyle/>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endParaRPr lang="en-US" sz="2400" dirty="0" smtClean="0"/>
          </a:p>
          <a:p>
            <a:pPr marL="274320" indent="-274320" eaLnBrk="1" fontAlgn="auto" hangingPunct="1">
              <a:spcAft>
                <a:spcPts val="0"/>
              </a:spcAft>
              <a:buFont typeface="Wingdings 3"/>
              <a:buChar char=""/>
              <a:defRPr/>
            </a:pPr>
            <a:r>
              <a:rPr lang="en-US" sz="2400" dirty="0" smtClean="0"/>
              <a:t>Let </a:t>
            </a:r>
            <a:r>
              <a:rPr lang="en-US" sz="2400" dirty="0" err="1" smtClean="0"/>
              <a:t>y</a:t>
            </a:r>
            <a:r>
              <a:rPr lang="en-US" sz="2400" baseline="-25000" dirty="0" err="1" smtClean="0"/>
              <a:t>i</a:t>
            </a:r>
            <a:r>
              <a:rPr lang="en-US" sz="2400" baseline="-25000" dirty="0" smtClean="0"/>
              <a:t> </a:t>
            </a:r>
            <a:r>
              <a:rPr lang="en-US" sz="2400" dirty="0" smtClean="0"/>
              <a:t>= rent paid for each hour on machine </a:t>
            </a:r>
            <a:r>
              <a:rPr lang="en-US" sz="2400" dirty="0" err="1" smtClean="0"/>
              <a:t>i</a:t>
            </a:r>
            <a:endParaRPr lang="en-US" sz="2400" dirty="0" smtClean="0"/>
          </a:p>
          <a:p>
            <a:pPr marL="274320" indent="-274320" eaLnBrk="1" fontAlgn="auto" hangingPunct="1">
              <a:spcAft>
                <a:spcPts val="0"/>
              </a:spcAft>
              <a:buFont typeface="Wingdings 3"/>
              <a:buNone/>
              <a:defRPr/>
            </a:pPr>
            <a:r>
              <a:rPr lang="en-US" sz="2400" dirty="0" smtClean="0"/>
              <a:t>	  Min v = 60y</a:t>
            </a:r>
            <a:r>
              <a:rPr lang="en-US" sz="2400" baseline="-25000" dirty="0" smtClean="0"/>
              <a:t>1 </a:t>
            </a:r>
            <a:r>
              <a:rPr lang="en-US" sz="2400" dirty="0" smtClean="0"/>
              <a:t>+ 60y</a:t>
            </a:r>
            <a:r>
              <a:rPr lang="en-US" sz="2400" baseline="-25000" dirty="0" smtClean="0"/>
              <a:t>2 </a:t>
            </a:r>
            <a:r>
              <a:rPr lang="en-US" sz="2400" dirty="0" smtClean="0"/>
              <a:t>+ 45y</a:t>
            </a:r>
            <a:r>
              <a:rPr lang="en-US" sz="2400" baseline="-25000" dirty="0" smtClean="0"/>
              <a:t>3</a:t>
            </a:r>
            <a:endParaRPr lang="en-US" sz="2400" dirty="0" smtClean="0"/>
          </a:p>
          <a:p>
            <a:pPr marL="274320" indent="-274320" eaLnBrk="1" fontAlgn="auto" hangingPunct="1">
              <a:spcAft>
                <a:spcPts val="0"/>
              </a:spcAft>
              <a:buFont typeface="Wingdings 3"/>
              <a:buNone/>
              <a:defRPr/>
            </a:pPr>
            <a:r>
              <a:rPr lang="en-US" sz="2400" dirty="0" smtClean="0"/>
              <a:t>	</a:t>
            </a:r>
            <a:r>
              <a:rPr lang="en-US" sz="2400" dirty="0" err="1" smtClean="0"/>
              <a:t>s.t</a:t>
            </a:r>
            <a:r>
              <a:rPr lang="en-US" sz="2400" dirty="0" smtClean="0"/>
              <a:t>. 	3y</a:t>
            </a:r>
            <a:r>
              <a:rPr lang="en-US" sz="2400" baseline="-25000" dirty="0" smtClean="0"/>
              <a:t>1 </a:t>
            </a:r>
            <a:r>
              <a:rPr lang="en-US" sz="2400" dirty="0" smtClean="0"/>
              <a:t>+   6y</a:t>
            </a:r>
            <a:r>
              <a:rPr lang="en-US" sz="2400" baseline="-25000" dirty="0" smtClean="0"/>
              <a:t>2 </a:t>
            </a:r>
            <a:r>
              <a:rPr lang="en-US" sz="2400" dirty="0" smtClean="0"/>
              <a:t>+    3y</a:t>
            </a:r>
            <a:r>
              <a:rPr lang="en-US" sz="2400" baseline="-25000" dirty="0" smtClean="0"/>
              <a:t>3 </a:t>
            </a:r>
            <a:r>
              <a:rPr lang="en-US" sz="2400" dirty="0" smtClean="0"/>
              <a:t>≥ 30</a:t>
            </a:r>
          </a:p>
          <a:p>
            <a:pPr marL="274320" indent="-274320" eaLnBrk="1" fontAlgn="auto" hangingPunct="1">
              <a:spcAft>
                <a:spcPts val="0"/>
              </a:spcAft>
              <a:buFont typeface="Wingdings 3"/>
              <a:buNone/>
              <a:defRPr/>
            </a:pPr>
            <a:r>
              <a:rPr lang="en-US" sz="2400" dirty="0" smtClean="0"/>
              <a:t>		2y</a:t>
            </a:r>
            <a:r>
              <a:rPr lang="en-US" sz="2400" baseline="-25000" dirty="0" smtClean="0"/>
              <a:t>1 </a:t>
            </a:r>
            <a:r>
              <a:rPr lang="en-US" sz="2400" dirty="0" smtClean="0"/>
              <a:t>+   1y</a:t>
            </a:r>
            <a:r>
              <a:rPr lang="en-US" sz="2400" baseline="-25000" dirty="0" smtClean="0"/>
              <a:t>2 </a:t>
            </a:r>
            <a:r>
              <a:rPr lang="en-US" sz="2400" dirty="0" smtClean="0"/>
              <a:t>+    5y</a:t>
            </a:r>
            <a:r>
              <a:rPr lang="en-US" sz="2400" baseline="-25000" dirty="0" smtClean="0"/>
              <a:t>3 </a:t>
            </a:r>
            <a:r>
              <a:rPr lang="en-US" sz="2400" dirty="0" smtClean="0"/>
              <a:t>≥ 20</a:t>
            </a:r>
          </a:p>
          <a:p>
            <a:pPr marL="274320" indent="-274320" eaLnBrk="1" fontAlgn="auto" hangingPunct="1">
              <a:spcAft>
                <a:spcPts val="0"/>
              </a:spcAft>
              <a:buFont typeface="Wingdings 3"/>
              <a:buNone/>
              <a:defRPr/>
            </a:pPr>
            <a:r>
              <a:rPr lang="en-US" sz="2400" dirty="0" smtClean="0"/>
              <a:t>		5y</a:t>
            </a:r>
            <a:r>
              <a:rPr lang="en-US" sz="2400" baseline="-25000" dirty="0" smtClean="0"/>
              <a:t>1 </a:t>
            </a:r>
            <a:r>
              <a:rPr lang="en-US" sz="2400" dirty="0" smtClean="0"/>
              <a:t>+   0y</a:t>
            </a:r>
            <a:r>
              <a:rPr lang="en-US" sz="2400" baseline="-25000" dirty="0" smtClean="0"/>
              <a:t>2 </a:t>
            </a:r>
            <a:r>
              <a:rPr lang="en-US" sz="2400" dirty="0" smtClean="0"/>
              <a:t>+    2y</a:t>
            </a:r>
            <a:r>
              <a:rPr lang="en-US" sz="2400" baseline="-25000" dirty="0" smtClean="0"/>
              <a:t>3 </a:t>
            </a:r>
            <a:r>
              <a:rPr lang="en-US" sz="2400" dirty="0" smtClean="0"/>
              <a:t>≥ 21</a:t>
            </a:r>
          </a:p>
          <a:p>
            <a:pPr marL="274320" indent="-274320" eaLnBrk="1" fontAlgn="auto" hangingPunct="1">
              <a:spcAft>
                <a:spcPts val="0"/>
              </a:spcAft>
              <a:buFont typeface="Wingdings 3"/>
              <a:buNone/>
              <a:defRPr/>
            </a:pPr>
            <a:r>
              <a:rPr lang="en-US" sz="2400" dirty="0" smtClean="0"/>
              <a:t>		8y</a:t>
            </a:r>
            <a:r>
              <a:rPr lang="en-US" sz="2400" baseline="-25000" dirty="0" smtClean="0"/>
              <a:t>1 </a:t>
            </a:r>
            <a:r>
              <a:rPr lang="en-US" sz="2400" dirty="0" smtClean="0"/>
              <a:t>+   1y</a:t>
            </a:r>
            <a:r>
              <a:rPr lang="en-US" sz="2400" baseline="-25000" dirty="0" smtClean="0"/>
              <a:t>2 </a:t>
            </a:r>
            <a:r>
              <a:rPr lang="en-US" sz="2400" dirty="0" smtClean="0"/>
              <a:t>+    8y</a:t>
            </a:r>
            <a:r>
              <a:rPr lang="en-US" sz="2400" baseline="-25000" dirty="0" smtClean="0"/>
              <a:t>3 </a:t>
            </a:r>
            <a:r>
              <a:rPr lang="en-US" sz="2400" dirty="0" smtClean="0"/>
              <a:t>≥ 32</a:t>
            </a:r>
          </a:p>
          <a:p>
            <a:pPr marL="274320" indent="-274320" eaLnBrk="1" fontAlgn="auto" hangingPunct="1">
              <a:spcAft>
                <a:spcPts val="0"/>
              </a:spcAft>
              <a:buFont typeface="Wingdings 3"/>
              <a:buNone/>
              <a:defRPr/>
            </a:pPr>
            <a:r>
              <a:rPr lang="en-US" sz="2400" dirty="0" smtClean="0"/>
              <a:t>		7y</a:t>
            </a:r>
            <a:r>
              <a:rPr lang="en-US" sz="2400" baseline="-25000" dirty="0" smtClean="0"/>
              <a:t>1 </a:t>
            </a:r>
            <a:r>
              <a:rPr lang="en-US" sz="2400" dirty="0" smtClean="0"/>
              <a:t>+ 10y</a:t>
            </a:r>
            <a:r>
              <a:rPr lang="en-US" sz="2400" baseline="-25000" dirty="0" smtClean="0"/>
              <a:t>2 </a:t>
            </a:r>
            <a:r>
              <a:rPr lang="en-US" sz="2400" dirty="0" smtClean="0"/>
              <a:t>+    1y</a:t>
            </a:r>
            <a:r>
              <a:rPr lang="en-US" sz="2400" baseline="-25000" dirty="0" smtClean="0"/>
              <a:t>3 </a:t>
            </a:r>
            <a:r>
              <a:rPr lang="en-US" sz="2400" dirty="0" smtClean="0"/>
              <a:t>≥ 25</a:t>
            </a:r>
          </a:p>
          <a:p>
            <a:pPr marL="274320" indent="-274320" eaLnBrk="1" fontAlgn="auto" hangingPunct="1">
              <a:spcAft>
                <a:spcPts val="0"/>
              </a:spcAft>
              <a:buFont typeface="Wingdings 3"/>
              <a:buNone/>
              <a:defRPr/>
            </a:pPr>
            <a:r>
              <a:rPr lang="en-US" sz="2400" dirty="0" smtClean="0"/>
              <a:t>			y</a:t>
            </a:r>
            <a:r>
              <a:rPr lang="en-US" sz="2400" baseline="-25000" dirty="0" smtClean="0"/>
              <a:t>1 </a:t>
            </a:r>
            <a:r>
              <a:rPr lang="en-US" sz="2400" dirty="0" smtClean="0"/>
              <a:t>, y</a:t>
            </a:r>
            <a:r>
              <a:rPr lang="en-US" sz="2400" baseline="-25000" dirty="0" smtClean="0"/>
              <a:t>2 </a:t>
            </a:r>
            <a:r>
              <a:rPr lang="en-US" sz="2400" dirty="0" smtClean="0"/>
              <a:t>, y</a:t>
            </a:r>
            <a:r>
              <a:rPr lang="en-US" sz="2400" baseline="-25000" dirty="0" smtClean="0"/>
              <a:t>3 </a:t>
            </a:r>
            <a:r>
              <a:rPr lang="en-US" sz="2400" dirty="0" smtClean="0"/>
              <a:t>≥ 0</a:t>
            </a:r>
            <a:endParaRPr lang="en-US" sz="2400" dirty="0"/>
          </a:p>
        </p:txBody>
      </p:sp>
      <p:pic>
        <p:nvPicPr>
          <p:cNvPr id="1126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62000"/>
            <a:ext cx="494665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arn(inVertic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arn(inVertical)">
                                      <p:cBhvr>
                                        <p:cTn id="25" dur="500"/>
                                        <p:tgtEl>
                                          <p:spTgt spid="3">
                                            <p:txEl>
                                              <p:pRg st="8" end="8"/>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barn(inVertical)">
                                      <p:cBhvr>
                                        <p:cTn id="28" dur="500"/>
                                        <p:tgtEl>
                                          <p:spTgt spid="3">
                                            <p:txEl>
                                              <p:pRg st="9" end="9"/>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barn(inVertical)">
                                      <p:cBhvr>
                                        <p:cTn id="31" dur="500"/>
                                        <p:tgtEl>
                                          <p:spTgt spid="3">
                                            <p:txEl>
                                              <p:pRg st="10" end="10"/>
                                            </p:txEl>
                                          </p:spTgt>
                                        </p:tgtEl>
                                      </p:cBhvr>
                                    </p:animEffect>
                                  </p:childTnLst>
                                </p:cTn>
                              </p:par>
                            </p:childTnLst>
                          </p:cTn>
                        </p:par>
                        <p:par>
                          <p:cTn id="32" fill="hold">
                            <p:stCondLst>
                              <p:cond delay="500"/>
                            </p:stCondLst>
                            <p:childTnLst>
                              <p:par>
                                <p:cTn id="33" presetID="16" presetClass="entr" presetSubtype="21" fill="hold" nodeType="afterEffect">
                                  <p:stCondLst>
                                    <p:cond delay="100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barn(inVertical)">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2052" name="Content Placeholder 2"/>
          <p:cNvSpPr>
            <a:spLocks noGrp="1"/>
          </p:cNvSpPr>
          <p:nvPr>
            <p:ph sz="quarter" idx="1"/>
          </p:nvPr>
        </p:nvSpPr>
        <p:spPr>
          <a:xfrm>
            <a:off x="152400" y="1219200"/>
            <a:ext cx="8229600" cy="4708525"/>
          </a:xfrm>
        </p:spPr>
        <p:txBody>
          <a:bodyPr/>
          <a:lstStyle/>
          <a:p>
            <a:pPr eaLnBrk="1" hangingPunct="1"/>
            <a:r>
              <a:rPr lang="en-US" altLang="en-US" sz="1200" smtClean="0"/>
              <a:t>Let y</a:t>
            </a:r>
            <a:r>
              <a:rPr lang="en-US" altLang="en-US" sz="1200" baseline="-25000" smtClean="0"/>
              <a:t>i </a:t>
            </a:r>
            <a:r>
              <a:rPr lang="en-US" altLang="en-US" sz="1200" smtClean="0"/>
              <a:t>= rent paid for each hour on machine i</a:t>
            </a:r>
          </a:p>
          <a:p>
            <a:pPr eaLnBrk="1" hangingPunct="1">
              <a:buFont typeface="Wingdings 3" panose="05040102010807070707" pitchFamily="18" charset="2"/>
              <a:buNone/>
            </a:pPr>
            <a:r>
              <a:rPr lang="en-US" altLang="en-US" sz="1200" smtClean="0"/>
              <a:t>	  Min v = 60y</a:t>
            </a:r>
            <a:r>
              <a:rPr lang="en-US" altLang="en-US" sz="1200" baseline="-25000" smtClean="0"/>
              <a:t>1 </a:t>
            </a:r>
            <a:r>
              <a:rPr lang="en-US" altLang="en-US" sz="1200" smtClean="0"/>
              <a:t>+ 60y</a:t>
            </a:r>
            <a:r>
              <a:rPr lang="en-US" altLang="en-US" sz="1200" baseline="-25000" smtClean="0"/>
              <a:t>2 </a:t>
            </a:r>
            <a:r>
              <a:rPr lang="en-US" altLang="en-US" sz="1200" smtClean="0"/>
              <a:t>+ 45y</a:t>
            </a:r>
            <a:r>
              <a:rPr lang="en-US" altLang="en-US" sz="1200" baseline="-25000" smtClean="0"/>
              <a:t>3</a:t>
            </a:r>
            <a:endParaRPr lang="en-US" altLang="en-US" sz="1200" smtClean="0"/>
          </a:p>
          <a:p>
            <a:pPr eaLnBrk="1" hangingPunct="1">
              <a:buFont typeface="Wingdings 3" panose="05040102010807070707" pitchFamily="18" charset="2"/>
              <a:buNone/>
            </a:pPr>
            <a:r>
              <a:rPr lang="en-US" altLang="en-US" sz="1200" smtClean="0"/>
              <a:t>	s.t. 	3y</a:t>
            </a:r>
            <a:r>
              <a:rPr lang="en-US" altLang="en-US" sz="1200" baseline="-25000" smtClean="0"/>
              <a:t>1 </a:t>
            </a:r>
            <a:r>
              <a:rPr lang="en-US" altLang="en-US" sz="1200" smtClean="0"/>
              <a:t>+   6y</a:t>
            </a:r>
            <a:r>
              <a:rPr lang="en-US" altLang="en-US" sz="1200" baseline="-25000" smtClean="0"/>
              <a:t>2 </a:t>
            </a:r>
            <a:r>
              <a:rPr lang="en-US" altLang="en-US" sz="1200" smtClean="0"/>
              <a:t>+    3y</a:t>
            </a:r>
            <a:r>
              <a:rPr lang="en-US" altLang="en-US" sz="1200" baseline="-25000" smtClean="0"/>
              <a:t>3 </a:t>
            </a:r>
            <a:r>
              <a:rPr lang="en-US" altLang="en-US" sz="1200" smtClean="0"/>
              <a:t>≥ 30</a:t>
            </a:r>
          </a:p>
          <a:p>
            <a:pPr eaLnBrk="1" hangingPunct="1">
              <a:buFont typeface="Wingdings 3" panose="05040102010807070707" pitchFamily="18" charset="2"/>
              <a:buNone/>
            </a:pPr>
            <a:r>
              <a:rPr lang="en-US" altLang="en-US" sz="1200" smtClean="0"/>
              <a:t>		2y</a:t>
            </a:r>
            <a:r>
              <a:rPr lang="en-US" altLang="en-US" sz="1200" baseline="-25000" smtClean="0"/>
              <a:t>1 </a:t>
            </a:r>
            <a:r>
              <a:rPr lang="en-US" altLang="en-US" sz="1200" smtClean="0"/>
              <a:t>+   1y</a:t>
            </a:r>
            <a:r>
              <a:rPr lang="en-US" altLang="en-US" sz="1200" baseline="-25000" smtClean="0"/>
              <a:t>2 </a:t>
            </a:r>
            <a:r>
              <a:rPr lang="en-US" altLang="en-US" sz="1200" smtClean="0"/>
              <a:t>+    5y</a:t>
            </a:r>
            <a:r>
              <a:rPr lang="en-US" altLang="en-US" sz="1200" baseline="-25000" smtClean="0"/>
              <a:t>3 </a:t>
            </a:r>
            <a:r>
              <a:rPr lang="en-US" altLang="en-US" sz="1200" smtClean="0"/>
              <a:t>≥ 20</a:t>
            </a:r>
          </a:p>
          <a:p>
            <a:pPr eaLnBrk="1" hangingPunct="1">
              <a:buFont typeface="Wingdings 3" panose="05040102010807070707" pitchFamily="18" charset="2"/>
              <a:buNone/>
            </a:pPr>
            <a:r>
              <a:rPr lang="en-US" altLang="en-US" sz="1200" smtClean="0"/>
              <a:t>		5y</a:t>
            </a:r>
            <a:r>
              <a:rPr lang="en-US" altLang="en-US" sz="1200" baseline="-25000" smtClean="0"/>
              <a:t>1 </a:t>
            </a:r>
            <a:r>
              <a:rPr lang="en-US" altLang="en-US" sz="1200" smtClean="0"/>
              <a:t>+   0y</a:t>
            </a:r>
            <a:r>
              <a:rPr lang="en-US" altLang="en-US" sz="1200" baseline="-25000" smtClean="0"/>
              <a:t>2 </a:t>
            </a:r>
            <a:r>
              <a:rPr lang="en-US" altLang="en-US" sz="1200" smtClean="0"/>
              <a:t>+    2y</a:t>
            </a:r>
            <a:r>
              <a:rPr lang="en-US" altLang="en-US" sz="1200" baseline="-25000" smtClean="0"/>
              <a:t>3 </a:t>
            </a:r>
            <a:r>
              <a:rPr lang="en-US" altLang="en-US" sz="1200" smtClean="0"/>
              <a:t>≥ 21</a:t>
            </a:r>
          </a:p>
          <a:p>
            <a:pPr eaLnBrk="1" hangingPunct="1">
              <a:buFont typeface="Wingdings 3" panose="05040102010807070707" pitchFamily="18" charset="2"/>
              <a:buNone/>
            </a:pPr>
            <a:r>
              <a:rPr lang="en-US" altLang="en-US" sz="1200" smtClean="0"/>
              <a:t>		8y</a:t>
            </a:r>
            <a:r>
              <a:rPr lang="en-US" altLang="en-US" sz="1200" baseline="-25000" smtClean="0"/>
              <a:t>1 </a:t>
            </a:r>
            <a:r>
              <a:rPr lang="en-US" altLang="en-US" sz="1200" smtClean="0"/>
              <a:t>+   1y</a:t>
            </a:r>
            <a:r>
              <a:rPr lang="en-US" altLang="en-US" sz="1200" baseline="-25000" smtClean="0"/>
              <a:t>2 </a:t>
            </a:r>
            <a:r>
              <a:rPr lang="en-US" altLang="en-US" sz="1200" smtClean="0"/>
              <a:t>+    8y</a:t>
            </a:r>
            <a:r>
              <a:rPr lang="en-US" altLang="en-US" sz="1200" baseline="-25000" smtClean="0"/>
              <a:t>3 </a:t>
            </a:r>
            <a:r>
              <a:rPr lang="en-US" altLang="en-US" sz="1200" smtClean="0"/>
              <a:t>≥ 32</a:t>
            </a:r>
          </a:p>
          <a:p>
            <a:pPr eaLnBrk="1" hangingPunct="1">
              <a:buFont typeface="Wingdings 3" panose="05040102010807070707" pitchFamily="18" charset="2"/>
              <a:buNone/>
            </a:pPr>
            <a:r>
              <a:rPr lang="en-US" altLang="en-US" sz="1200" smtClean="0"/>
              <a:t>		7y</a:t>
            </a:r>
            <a:r>
              <a:rPr lang="en-US" altLang="en-US" sz="1200" baseline="-25000" smtClean="0"/>
              <a:t>1 </a:t>
            </a:r>
            <a:r>
              <a:rPr lang="en-US" altLang="en-US" sz="1200" smtClean="0"/>
              <a:t>+ 10y</a:t>
            </a:r>
            <a:r>
              <a:rPr lang="en-US" altLang="en-US" sz="1200" baseline="-25000" smtClean="0"/>
              <a:t>2 </a:t>
            </a:r>
            <a:r>
              <a:rPr lang="en-US" altLang="en-US" sz="1200" smtClean="0"/>
              <a:t>+    1y</a:t>
            </a:r>
            <a:r>
              <a:rPr lang="en-US" altLang="en-US" sz="1200" baseline="-25000" smtClean="0"/>
              <a:t>3 </a:t>
            </a:r>
            <a:r>
              <a:rPr lang="en-US" altLang="en-US" sz="1200" smtClean="0"/>
              <a:t>≥ 25</a:t>
            </a:r>
          </a:p>
          <a:p>
            <a:pPr eaLnBrk="1" hangingPunct="1">
              <a:buFont typeface="Wingdings 3" panose="05040102010807070707" pitchFamily="18" charset="2"/>
              <a:buNone/>
            </a:pPr>
            <a:r>
              <a:rPr lang="en-US" altLang="en-US" sz="1200" smtClean="0"/>
              <a:t>			y</a:t>
            </a:r>
            <a:r>
              <a:rPr lang="en-US" altLang="en-US" sz="1200" baseline="-25000" smtClean="0"/>
              <a:t>1 </a:t>
            </a:r>
            <a:r>
              <a:rPr lang="en-US" altLang="en-US" sz="1200" smtClean="0"/>
              <a:t>, y</a:t>
            </a:r>
            <a:r>
              <a:rPr lang="en-US" altLang="en-US" sz="1200" baseline="-25000" smtClean="0"/>
              <a:t>2 </a:t>
            </a:r>
            <a:r>
              <a:rPr lang="en-US" altLang="en-US" sz="1200" smtClean="0"/>
              <a:t>, y</a:t>
            </a:r>
            <a:r>
              <a:rPr lang="en-US" altLang="en-US" sz="1200" baseline="-25000" smtClean="0"/>
              <a:t>3 </a:t>
            </a:r>
            <a:r>
              <a:rPr lang="en-US" altLang="en-US" sz="1200" smtClean="0"/>
              <a:t>≥ 0</a:t>
            </a:r>
          </a:p>
          <a:p>
            <a:pPr eaLnBrk="1" hangingPunct="1">
              <a:buFontTx/>
              <a:buNone/>
            </a:pPr>
            <a:endParaRPr lang="en-US" altLang="en-US" sz="1200" smtClean="0">
              <a:latin typeface="Times New Roman" panose="02020603050405020304" pitchFamily="18" charset="0"/>
              <a:cs typeface="Times New Roman" panose="02020603050405020304" pitchFamily="18" charset="0"/>
            </a:endParaRPr>
          </a:p>
          <a:p>
            <a:pPr eaLnBrk="1" hangingPunct="1">
              <a:buFontTx/>
              <a:buNone/>
            </a:pPr>
            <a:r>
              <a:rPr lang="en-US" altLang="en-US" sz="1200" smtClean="0">
                <a:latin typeface="Times New Roman" panose="02020603050405020304" pitchFamily="18" charset="0"/>
                <a:cs typeface="Times New Roman" panose="02020603050405020304" pitchFamily="18" charset="0"/>
              </a:rPr>
              <a:t>Final Tableau (Truncated to two decimal places)</a:t>
            </a:r>
            <a:endParaRPr lang="en-US" altLang="en-US" sz="1200" smtClean="0"/>
          </a:p>
        </p:txBody>
      </p:sp>
      <p:sp>
        <p:nvSpPr>
          <p:cNvPr id="2053" name="Rectangle 3"/>
          <p:cNvSpPr>
            <a:spLocks noChangeArrowheads="1"/>
          </p:cNvSpPr>
          <p:nvPr/>
        </p:nvSpPr>
        <p:spPr bwMode="auto">
          <a:xfrm>
            <a:off x="304800" y="5105400"/>
            <a:ext cx="80549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7200"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just">
              <a:spcBef>
                <a:spcPct val="0"/>
              </a:spcBef>
              <a:buFontTx/>
              <a:buNone/>
            </a:pPr>
            <a:r>
              <a:rPr lang="en-US" altLang="en-US" sz="1400">
                <a:latin typeface="Times New Roman" panose="02020603050405020304" pitchFamily="18" charset="0"/>
                <a:ea typeface="Calibri" panose="020F0502020204030204" pitchFamily="34" charset="0"/>
                <a:cs typeface="Times New Roman" panose="02020603050405020304" pitchFamily="18" charset="0"/>
              </a:rPr>
              <a:t>Solution						Shadow prices</a:t>
            </a:r>
          </a:p>
          <a:p>
            <a:pPr algn="just">
              <a:spcBef>
                <a:spcPct val="0"/>
              </a:spcBef>
              <a:buFontTx/>
              <a:buNone/>
            </a:pPr>
            <a:r>
              <a:rPr lang="en-US" altLang="en-US" sz="1400" i="1">
                <a:latin typeface="Times New Roman" panose="02020603050405020304" pitchFamily="18" charset="0"/>
                <a:ea typeface="Calibri" panose="020F0502020204030204" pitchFamily="34" charset="0"/>
                <a:cs typeface="Times New Roman" panose="02020603050405020304" pitchFamily="18" charset="0"/>
              </a:rPr>
              <a:t>y</a:t>
            </a:r>
            <a:r>
              <a:rPr lang="en-US" altLang="en-US" sz="1400" baseline="-30000">
                <a:latin typeface="Times New Roman" panose="02020603050405020304" pitchFamily="18" charset="0"/>
                <a:ea typeface="Calibri" panose="020F0502020204030204" pitchFamily="34" charset="0"/>
                <a:cs typeface="Times New Roman" panose="02020603050405020304" pitchFamily="18" charset="0"/>
              </a:rPr>
              <a:t>1</a:t>
            </a:r>
            <a:r>
              <a:rPr lang="en-US" altLang="en-US" sz="1400">
                <a:latin typeface="Times New Roman" panose="02020603050405020304" pitchFamily="18" charset="0"/>
                <a:ea typeface="Calibri" panose="020F0502020204030204" pitchFamily="34" charset="0"/>
                <a:cs typeface="Times New Roman" panose="02020603050405020304" pitchFamily="18" charset="0"/>
              </a:rPr>
              <a:t> = 3.31						Constraint 1 is 9.87</a:t>
            </a:r>
            <a:endParaRPr lang="en-US" altLang="en-US" sz="1400">
              <a:latin typeface="Times New Roman" panose="02020603050405020304" pitchFamily="18" charset="0"/>
              <a:ea typeface="Calibri" panose="020F0502020204030204" pitchFamily="34" charset="0"/>
            </a:endParaRPr>
          </a:p>
          <a:p>
            <a:pPr algn="just">
              <a:spcBef>
                <a:spcPct val="0"/>
              </a:spcBef>
              <a:buFontTx/>
              <a:buNone/>
            </a:pPr>
            <a:r>
              <a:rPr lang="en-US" altLang="en-US" sz="1400" i="1">
                <a:latin typeface="Times New Roman" panose="02020603050405020304" pitchFamily="18" charset="0"/>
                <a:ea typeface="Calibri" panose="020F0502020204030204" pitchFamily="34" charset="0"/>
              </a:rPr>
              <a:t>y</a:t>
            </a:r>
            <a:r>
              <a:rPr lang="en-US" altLang="en-US" sz="1400" baseline="-30000">
                <a:latin typeface="Times New Roman" panose="02020603050405020304" pitchFamily="18" charset="0"/>
                <a:ea typeface="Calibri" panose="020F0502020204030204" pitchFamily="34" charset="0"/>
              </a:rPr>
              <a:t>2</a:t>
            </a:r>
            <a:r>
              <a:rPr lang="en-US" altLang="en-US" sz="1400">
                <a:latin typeface="Times New Roman" panose="02020603050405020304" pitchFamily="18" charset="0"/>
                <a:ea typeface="Calibri" panose="020F0502020204030204" pitchFamily="34" charset="0"/>
              </a:rPr>
              <a:t> = 2.23		</a:t>
            </a:r>
            <a:r>
              <a:rPr lang="en-US" altLang="en-US" sz="1400" i="1">
                <a:latin typeface="Times New Roman" panose="02020603050405020304" pitchFamily="18" charset="0"/>
                <a:ea typeface="Calibri" panose="020F0502020204030204" pitchFamily="34" charset="0"/>
              </a:rPr>
              <a:t>v</a:t>
            </a:r>
            <a:r>
              <a:rPr lang="en-US" altLang="en-US" sz="1400">
                <a:latin typeface="Times New Roman" panose="02020603050405020304" pitchFamily="18" charset="0"/>
                <a:ea typeface="Calibri" panose="020F0502020204030204" pitchFamily="34" charset="0"/>
              </a:rPr>
              <a:t> = 432.69 				Constraint 2 is 0.77</a:t>
            </a:r>
          </a:p>
          <a:p>
            <a:pPr algn="just">
              <a:spcBef>
                <a:spcPct val="0"/>
              </a:spcBef>
              <a:buFontTx/>
              <a:buNone/>
            </a:pPr>
            <a:r>
              <a:rPr lang="en-US" altLang="en-US" sz="1400" i="1">
                <a:latin typeface="Times New Roman" panose="02020603050405020304" pitchFamily="18" charset="0"/>
                <a:ea typeface="Calibri" panose="020F0502020204030204" pitchFamily="34" charset="0"/>
              </a:rPr>
              <a:t>y</a:t>
            </a:r>
            <a:r>
              <a:rPr lang="en-US" altLang="en-US" sz="1400" baseline="-30000">
                <a:latin typeface="Times New Roman" panose="02020603050405020304" pitchFamily="18" charset="0"/>
                <a:ea typeface="Calibri" panose="020F0502020204030204" pitchFamily="34" charset="0"/>
              </a:rPr>
              <a:t>3</a:t>
            </a:r>
            <a:r>
              <a:rPr lang="en-US" altLang="en-US" sz="1400">
                <a:latin typeface="Times New Roman" panose="02020603050405020304" pitchFamily="18" charset="0"/>
                <a:ea typeface="Calibri" panose="020F0502020204030204" pitchFamily="34" charset="0"/>
              </a:rPr>
              <a:t> = 2.23						Constraint 3 is 5.77</a:t>
            </a:r>
          </a:p>
          <a:p>
            <a:pPr algn="just">
              <a:spcBef>
                <a:spcPct val="0"/>
              </a:spcBef>
              <a:buFontTx/>
              <a:buNone/>
            </a:pPr>
            <a:r>
              <a:rPr lang="en-US" altLang="en-US" sz="1400">
                <a:latin typeface="Times New Roman" panose="02020603050405020304" pitchFamily="18" charset="0"/>
                <a:ea typeface="Calibri" panose="020F0502020204030204" pitchFamily="34" charset="0"/>
              </a:rPr>
              <a:t>							Constraint 4 is 0</a:t>
            </a:r>
          </a:p>
          <a:p>
            <a:pPr algn="just">
              <a:spcBef>
                <a:spcPct val="0"/>
              </a:spcBef>
              <a:buFontTx/>
              <a:buNone/>
            </a:pPr>
            <a:r>
              <a:rPr lang="en-US" altLang="en-US" sz="1400">
                <a:latin typeface="Times New Roman" panose="02020603050405020304" pitchFamily="18" charset="0"/>
                <a:ea typeface="Calibri" panose="020F0502020204030204" pitchFamily="34" charset="0"/>
              </a:rPr>
              <a:t>							Constraint 5 is 0</a:t>
            </a:r>
          </a:p>
        </p:txBody>
      </p:sp>
      <p:graphicFrame>
        <p:nvGraphicFramePr>
          <p:cNvPr id="12293" name="Object 4"/>
          <p:cNvGraphicFramePr>
            <a:graphicFrameLocks noChangeAspect="1"/>
          </p:cNvGraphicFramePr>
          <p:nvPr/>
        </p:nvGraphicFramePr>
        <p:xfrm>
          <a:off x="762000" y="3581400"/>
          <a:ext cx="7462838" cy="1905000"/>
        </p:xfrm>
        <a:graphic>
          <a:graphicData uri="http://schemas.openxmlformats.org/presentationml/2006/ole">
            <mc:AlternateContent xmlns:mc="http://schemas.openxmlformats.org/markup-compatibility/2006">
              <mc:Choice xmlns:v="urn:schemas-microsoft-com:vml" Requires="v">
                <p:oleObj spid="_x0000_s12302" name="Document" r:id="rId3" imgW="6112609" imgH="1555897" progId="Word.Document.12">
                  <p:embed/>
                </p:oleObj>
              </mc:Choice>
              <mc:Fallback>
                <p:oleObj name="Document" r:id="rId3" imgW="6112609" imgH="1555897" progId="Word.Document.1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581400"/>
                        <a:ext cx="7462838" cy="1905000"/>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a:spLocks noChangeArrowheads="1"/>
          </p:cNvSpPr>
          <p:nvPr/>
        </p:nvSpPr>
        <p:spPr bwMode="auto">
          <a:xfrm>
            <a:off x="381000" y="6400800"/>
            <a:ext cx="72362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600">
                <a:solidFill>
                  <a:schemeClr val="tx1"/>
                </a:solidFill>
                <a:latin typeface="Arial" panose="020B0604020202020204" pitchFamily="34" charset="0"/>
              </a:defRPr>
            </a:lvl1pPr>
            <a:lvl2pPr marL="742950" indent="-285750" eaLnBrk="0" hangingPunct="0">
              <a:spcBef>
                <a:spcPct val="20000"/>
              </a:spcBef>
              <a:buChar char="•"/>
              <a:defRPr sz="22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defRPr>
                <a:solidFill>
                  <a:schemeClr val="tx1"/>
                </a:solidFill>
                <a:latin typeface="Arial" panose="020B0604020202020204" pitchFamily="34" charset="0"/>
              </a:defRPr>
            </a:lvl4pPr>
            <a:lvl5pPr marL="2057400" indent="-228600" eaLnBrk="0" hangingPunct="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pPr>
            <a:r>
              <a:rPr lang="en-US" altLang="en-US" sz="1400" dirty="0">
                <a:latin typeface="Times New Roman" panose="02020603050405020304" pitchFamily="18" charset="0"/>
              </a:rPr>
              <a:t>Because it is a minimization we take the negative of the value in the z row for the </a:t>
            </a:r>
            <a:r>
              <a:rPr lang="en-US" altLang="en-US" sz="1400" dirty="0" smtClean="0">
                <a:latin typeface="Times New Roman" panose="02020603050405020304" pitchFamily="18" charset="0"/>
              </a:rPr>
              <a:t>surplus variables</a:t>
            </a:r>
            <a:endParaRPr lang="en-US" altLang="en-US" sz="1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52">
                                            <p:txEl>
                                              <p:pRg st="9" end="9"/>
                                            </p:txEl>
                                          </p:spTgt>
                                        </p:tgtEl>
                                        <p:attrNameLst>
                                          <p:attrName>style.visibility</p:attrName>
                                        </p:attrNameLst>
                                      </p:cBhvr>
                                      <p:to>
                                        <p:strVal val="visible"/>
                                      </p:to>
                                    </p:set>
                                    <p:animEffect transition="in" filter="blinds(horizontal)">
                                      <p:cBhvr>
                                        <p:cTn id="7" dur="500"/>
                                        <p:tgtEl>
                                          <p:spTgt spid="2052">
                                            <p:txEl>
                                              <p:pRg st="9" end="9"/>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blinds(horizontal)">
                                      <p:cBhvr>
                                        <p:cTn id="12" dur="500"/>
                                        <p:tgtEl>
                                          <p:spTgt spid="2053"/>
                                        </p:tgtEl>
                                      </p:cBhvr>
                                    </p:animEffect>
                                  </p:childTnLst>
                                </p:cTn>
                              </p:par>
                            </p:childTnLst>
                          </p:cTn>
                        </p:par>
                        <p:par>
                          <p:cTn id="13" fill="hold" nodeType="afterGroup">
                            <p:stCondLst>
                              <p:cond delay="500"/>
                            </p:stCondLst>
                            <p:childTnLst>
                              <p:par>
                                <p:cTn id="14" presetID="3" presetClass="entr" presetSubtype="10" fill="hold" grpId="0"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152400" y="1524000"/>
            <a:ext cx="8839200" cy="4708525"/>
          </a:xfrm>
        </p:spPr>
        <p:txBody>
          <a:bodyPr/>
          <a:lstStyle/>
          <a:p>
            <a:pPr eaLnBrk="1" hangingPunct="1"/>
            <a:r>
              <a:rPr lang="en-US" altLang="en-US" sz="2000" smtClean="0"/>
              <a:t>Answer to the producers problem:</a:t>
            </a:r>
          </a:p>
          <a:p>
            <a:pPr eaLnBrk="1" hangingPunct="1">
              <a:buFont typeface="Wingdings 3" panose="05040102010807070707" pitchFamily="18" charset="2"/>
              <a:buNone/>
            </a:pPr>
            <a:r>
              <a:rPr lang="en-US" altLang="en-US" sz="2000" smtClean="0"/>
              <a:t>	x</a:t>
            </a:r>
            <a:r>
              <a:rPr lang="en-US" altLang="en-US" sz="2000" baseline="-25000" smtClean="0"/>
              <a:t>1 </a:t>
            </a:r>
            <a:r>
              <a:rPr lang="en-US" altLang="en-US" sz="2000" smtClean="0"/>
              <a:t>= 9.87 , x</a:t>
            </a:r>
            <a:r>
              <a:rPr lang="en-US" altLang="en-US" sz="2000" baseline="-25000" smtClean="0"/>
              <a:t>2 </a:t>
            </a:r>
            <a:r>
              <a:rPr lang="en-US" altLang="en-US" sz="2000" smtClean="0"/>
              <a:t>=  0.77, x</a:t>
            </a:r>
            <a:r>
              <a:rPr lang="en-US" altLang="en-US" sz="2000" baseline="-25000" smtClean="0"/>
              <a:t>3</a:t>
            </a:r>
            <a:r>
              <a:rPr lang="en-US" altLang="en-US" sz="2000" smtClean="0"/>
              <a:t> = 5.77, x</a:t>
            </a:r>
            <a:r>
              <a:rPr lang="en-US" altLang="en-US" sz="2000" baseline="-25000" smtClean="0"/>
              <a:t>4 </a:t>
            </a:r>
            <a:r>
              <a:rPr lang="en-US" altLang="en-US" sz="2000" smtClean="0"/>
              <a:t>= 0, x</a:t>
            </a:r>
            <a:r>
              <a:rPr lang="en-US" altLang="en-US" sz="2000" baseline="-25000" smtClean="0"/>
              <a:t>5</a:t>
            </a:r>
            <a:r>
              <a:rPr lang="en-US" altLang="en-US" sz="2000" smtClean="0"/>
              <a:t> = 0</a:t>
            </a:r>
          </a:p>
          <a:p>
            <a:pPr eaLnBrk="1" hangingPunct="1">
              <a:buFont typeface="Wingdings 3" panose="05040102010807070707" pitchFamily="18" charset="2"/>
              <a:buNone/>
            </a:pPr>
            <a:r>
              <a:rPr lang="en-US" altLang="en-US" sz="2000" smtClean="0"/>
              <a:t>	shadow prices: </a:t>
            </a:r>
          </a:p>
          <a:p>
            <a:pPr eaLnBrk="1" hangingPunct="1">
              <a:buFont typeface="Wingdings 3" panose="05040102010807070707" pitchFamily="18" charset="2"/>
              <a:buNone/>
            </a:pPr>
            <a:r>
              <a:rPr lang="en-US" altLang="en-US" sz="2000" smtClean="0"/>
              <a:t>	const 1 = 3.31, const 2 = 2.23, const 3 = 2.23</a:t>
            </a:r>
          </a:p>
          <a:p>
            <a:pPr eaLnBrk="1" hangingPunct="1">
              <a:buFont typeface="Wingdings 3" panose="05040102010807070707" pitchFamily="18" charset="2"/>
              <a:buNone/>
            </a:pPr>
            <a:r>
              <a:rPr lang="en-US" altLang="en-US" sz="2000" smtClean="0"/>
              <a:t>	z = 432.69 </a:t>
            </a:r>
          </a:p>
          <a:p>
            <a:pPr eaLnBrk="1" hangingPunct="1"/>
            <a:endParaRPr lang="en-US" altLang="en-US" sz="2000" smtClean="0"/>
          </a:p>
          <a:p>
            <a:pPr eaLnBrk="1" hangingPunct="1"/>
            <a:r>
              <a:rPr lang="en-US" altLang="en-US" sz="2000" smtClean="0"/>
              <a:t>Answer to renter’s problem:</a:t>
            </a:r>
          </a:p>
          <a:p>
            <a:pPr eaLnBrk="1" hangingPunct="1">
              <a:buFont typeface="Wingdings 3" panose="05040102010807070707" pitchFamily="18" charset="2"/>
              <a:buNone/>
            </a:pPr>
            <a:r>
              <a:rPr lang="en-US" altLang="en-US" sz="2000" smtClean="0"/>
              <a:t>	y</a:t>
            </a:r>
            <a:r>
              <a:rPr lang="en-US" altLang="en-US" sz="2000" baseline="-25000" smtClean="0"/>
              <a:t>1 </a:t>
            </a:r>
            <a:r>
              <a:rPr lang="en-US" altLang="en-US" sz="2000" smtClean="0"/>
              <a:t>= 3.31,  y</a:t>
            </a:r>
            <a:r>
              <a:rPr lang="en-US" altLang="en-US" sz="2000" baseline="-25000" smtClean="0"/>
              <a:t>2 </a:t>
            </a:r>
            <a:r>
              <a:rPr lang="en-US" altLang="en-US" sz="2000" smtClean="0"/>
              <a:t>= 2.23, y</a:t>
            </a:r>
            <a:r>
              <a:rPr lang="en-US" altLang="en-US" sz="2000" baseline="-25000" smtClean="0"/>
              <a:t>3</a:t>
            </a:r>
            <a:r>
              <a:rPr lang="en-US" altLang="en-US" sz="2000" smtClean="0"/>
              <a:t> = 2.23</a:t>
            </a:r>
          </a:p>
          <a:p>
            <a:pPr eaLnBrk="1" hangingPunct="1">
              <a:buFont typeface="Wingdings 3" panose="05040102010807070707" pitchFamily="18" charset="2"/>
              <a:buNone/>
            </a:pPr>
            <a:r>
              <a:rPr lang="en-US" altLang="en-US" sz="2000" smtClean="0"/>
              <a:t>	shadow prices: </a:t>
            </a:r>
          </a:p>
          <a:p>
            <a:pPr eaLnBrk="1" hangingPunct="1">
              <a:buFont typeface="Wingdings 3" panose="05040102010807070707" pitchFamily="18" charset="2"/>
              <a:buNone/>
            </a:pPr>
            <a:r>
              <a:rPr lang="en-US" altLang="en-US" sz="2000" smtClean="0"/>
              <a:t>	const 1 = 9.87 , const 2 = 0.77, const 3 = 5.77, const 4 =0, const 5 = 0</a:t>
            </a:r>
          </a:p>
          <a:p>
            <a:pPr eaLnBrk="1" hangingPunct="1">
              <a:buFont typeface="Wingdings 3" panose="05040102010807070707" pitchFamily="18" charset="2"/>
              <a:buNone/>
            </a:pPr>
            <a:r>
              <a:rPr lang="en-US" altLang="en-US" sz="2000" smtClean="0"/>
              <a:t>	v = 432.69 </a:t>
            </a:r>
          </a:p>
          <a:p>
            <a:pPr eaLnBrk="1" hangingPunct="1">
              <a:buFont typeface="Wingdings 3" panose="05040102010807070707" pitchFamily="18" charset="2"/>
              <a:buNone/>
            </a:pPr>
            <a:endParaRPr lang="en-US" altLang="en-US" sz="2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checkerboard(across)">
                                      <p:cBhvr>
                                        <p:cTn id="7" dur="500"/>
                                        <p:tgtEl>
                                          <p:spTgt spid="3">
                                            <p:txEl>
                                              <p:pRg st="6" end="6"/>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checkerboard(across)">
                                      <p:cBhvr>
                                        <p:cTn id="10" dur="500"/>
                                        <p:tgtEl>
                                          <p:spTgt spid="3">
                                            <p:txEl>
                                              <p:pRg st="7" end="7"/>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checkerboard(across)">
                                      <p:cBhvr>
                                        <p:cTn id="13" dur="500"/>
                                        <p:tgtEl>
                                          <p:spTgt spid="3">
                                            <p:txEl>
                                              <p:pRg st="8" end="8"/>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checkerboard(across)">
                                      <p:cBhvr>
                                        <p:cTn id="16" dur="500"/>
                                        <p:tgtEl>
                                          <p:spTgt spid="3">
                                            <p:txEl>
                                              <p:pRg st="9" end="9"/>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1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152400" y="1524000"/>
            <a:ext cx="8839200" cy="4708525"/>
          </a:xfrm>
        </p:spPr>
        <p:txBody>
          <a:bodyPr>
            <a:normAutofit fontScale="92500" lnSpcReduction="10000"/>
          </a:bodyPr>
          <a:lstStyle/>
          <a:p>
            <a:pPr marL="274320" indent="-274320" eaLnBrk="1" fontAlgn="auto" hangingPunct="1">
              <a:spcAft>
                <a:spcPts val="0"/>
              </a:spcAft>
              <a:buFont typeface="Wingdings 3"/>
              <a:buChar char=""/>
              <a:defRPr/>
            </a:pPr>
            <a:r>
              <a:rPr lang="en-US" sz="2000" dirty="0" smtClean="0"/>
              <a:t>These two problems are primal-dual to each other. Associated with every linear programming problem is another problem – the dual. If we have solved one, we have solved the other. </a:t>
            </a:r>
          </a:p>
          <a:p>
            <a:pPr marL="274320" indent="-274320" eaLnBrk="1" fontAlgn="auto" hangingPunct="1">
              <a:spcAft>
                <a:spcPts val="0"/>
              </a:spcAft>
              <a:buFont typeface="Wingdings 3"/>
              <a:buChar char=""/>
              <a:defRPr/>
            </a:pPr>
            <a:endParaRPr lang="en-US" sz="2000" dirty="0" smtClean="0"/>
          </a:p>
          <a:p>
            <a:pPr marL="274320" indent="-274320" eaLnBrk="1" fontAlgn="auto" hangingPunct="1">
              <a:spcAft>
                <a:spcPts val="0"/>
              </a:spcAft>
              <a:buFont typeface="Wingdings 3"/>
              <a:buChar char=""/>
              <a:defRPr/>
            </a:pPr>
            <a:r>
              <a:rPr lang="en-US" sz="2000" dirty="0" smtClean="0"/>
              <a:t>Characteristics – The primal is which ever problem you start with; we will assume, for discussion purposes, that we started with a maximization problem. </a:t>
            </a:r>
          </a:p>
          <a:p>
            <a:pPr marL="274320" indent="-274320" eaLnBrk="1" fontAlgn="auto" hangingPunct="1">
              <a:spcAft>
                <a:spcPts val="0"/>
              </a:spcAft>
              <a:buFont typeface="Wingdings 3"/>
              <a:buNone/>
              <a:defRPr/>
            </a:pPr>
            <a:r>
              <a:rPr lang="en-US" sz="2000" dirty="0" smtClean="0"/>
              <a:t>	</a:t>
            </a:r>
            <a:r>
              <a:rPr lang="en-US" sz="2000" u="sng" dirty="0" smtClean="0"/>
              <a:t>Primal (maximization)</a:t>
            </a:r>
            <a:r>
              <a:rPr lang="en-US" sz="2000" dirty="0" smtClean="0"/>
              <a:t>			</a:t>
            </a:r>
            <a:r>
              <a:rPr lang="en-US" sz="2000" u="sng" dirty="0" smtClean="0"/>
              <a:t>Dual (minimization)</a:t>
            </a:r>
          </a:p>
          <a:p>
            <a:pPr marL="274320" indent="-274320" eaLnBrk="1" fontAlgn="auto" hangingPunct="1">
              <a:spcAft>
                <a:spcPts val="0"/>
              </a:spcAft>
              <a:buFont typeface="Wingdings 3"/>
              <a:buNone/>
              <a:defRPr/>
            </a:pPr>
            <a:r>
              <a:rPr lang="en-US" sz="2000" dirty="0" smtClean="0"/>
              <a:t>	Objective function coefficients		Right hand sides</a:t>
            </a:r>
          </a:p>
          <a:p>
            <a:pPr marL="274320" indent="-274320" eaLnBrk="1" fontAlgn="auto" hangingPunct="1">
              <a:spcAft>
                <a:spcPts val="0"/>
              </a:spcAft>
              <a:buFont typeface="Wingdings 3"/>
              <a:buNone/>
              <a:defRPr/>
            </a:pPr>
            <a:r>
              <a:rPr lang="en-US" sz="2000" dirty="0" smtClean="0"/>
              <a:t>	Right hand side			Objective function coefficients</a:t>
            </a:r>
          </a:p>
          <a:p>
            <a:pPr marL="274320" indent="-274320" eaLnBrk="1" fontAlgn="auto" hangingPunct="1">
              <a:spcAft>
                <a:spcPts val="0"/>
              </a:spcAft>
              <a:buFont typeface="Wingdings 3"/>
              <a:buNone/>
              <a:defRPr/>
            </a:pPr>
            <a:r>
              <a:rPr lang="en-US" sz="2000" dirty="0" smtClean="0"/>
              <a:t>	</a:t>
            </a:r>
            <a:r>
              <a:rPr lang="en-US" sz="2000" dirty="0" err="1" smtClean="0"/>
              <a:t>j</a:t>
            </a:r>
            <a:r>
              <a:rPr lang="en-US" sz="2000" baseline="30000" dirty="0" err="1" smtClean="0"/>
              <a:t>t</a:t>
            </a:r>
            <a:r>
              <a:rPr lang="en-US" sz="2000" baseline="30000" dirty="0" smtClean="0"/>
              <a:t> h</a:t>
            </a:r>
            <a:r>
              <a:rPr lang="en-US" sz="2000" dirty="0" smtClean="0"/>
              <a:t> column of coefficients 		 </a:t>
            </a:r>
            <a:r>
              <a:rPr lang="en-US" sz="2000" dirty="0" err="1" smtClean="0"/>
              <a:t>j</a:t>
            </a:r>
            <a:r>
              <a:rPr lang="en-US" sz="2000" baseline="30000" dirty="0" err="1" smtClean="0"/>
              <a:t>t</a:t>
            </a:r>
            <a:r>
              <a:rPr lang="en-US" sz="2000" baseline="30000" dirty="0" smtClean="0"/>
              <a:t> h</a:t>
            </a:r>
            <a:r>
              <a:rPr lang="en-US" sz="2000" dirty="0" smtClean="0"/>
              <a:t> row of coefficients </a:t>
            </a:r>
          </a:p>
          <a:p>
            <a:pPr marL="274320" indent="-274320" eaLnBrk="1" fontAlgn="auto" hangingPunct="1">
              <a:spcAft>
                <a:spcPts val="0"/>
              </a:spcAft>
              <a:buFont typeface="Wingdings 3"/>
              <a:buNone/>
              <a:defRPr/>
            </a:pPr>
            <a:r>
              <a:rPr lang="en-US" sz="2000" dirty="0" smtClean="0"/>
              <a:t>	i</a:t>
            </a:r>
            <a:r>
              <a:rPr lang="en-US" sz="2000" baseline="30000" dirty="0" smtClean="0"/>
              <a:t>t h</a:t>
            </a:r>
            <a:r>
              <a:rPr lang="en-US" sz="2000" dirty="0" smtClean="0"/>
              <a:t> row of coefficients		 	i</a:t>
            </a:r>
            <a:r>
              <a:rPr lang="en-US" sz="2000" baseline="30000" dirty="0" smtClean="0"/>
              <a:t>t h</a:t>
            </a:r>
            <a:r>
              <a:rPr lang="en-US" sz="2000" dirty="0" smtClean="0"/>
              <a:t> column of coefficients</a:t>
            </a:r>
          </a:p>
          <a:p>
            <a:pPr marL="274320" indent="-274320" eaLnBrk="1" fontAlgn="auto" hangingPunct="1">
              <a:spcAft>
                <a:spcPts val="0"/>
              </a:spcAft>
              <a:buFont typeface="Wingdings 3"/>
              <a:buNone/>
              <a:defRPr/>
            </a:pPr>
            <a:r>
              <a:rPr lang="en-US" sz="2000" dirty="0" smtClean="0"/>
              <a:t>	</a:t>
            </a:r>
            <a:r>
              <a:rPr lang="en-US" sz="2000" dirty="0" err="1" smtClean="0"/>
              <a:t>j</a:t>
            </a:r>
            <a:r>
              <a:rPr lang="en-US" sz="2000" baseline="30000" dirty="0" err="1" smtClean="0"/>
              <a:t>t</a:t>
            </a:r>
            <a:r>
              <a:rPr lang="en-US" sz="2000" baseline="30000" dirty="0" smtClean="0"/>
              <a:t> h</a:t>
            </a:r>
            <a:r>
              <a:rPr lang="en-US" sz="2000" dirty="0" smtClean="0"/>
              <a:t> variable is non-negative	 	</a:t>
            </a:r>
            <a:r>
              <a:rPr lang="en-US" sz="2000" dirty="0" err="1" smtClean="0"/>
              <a:t>j</a:t>
            </a:r>
            <a:r>
              <a:rPr lang="en-US" sz="2000" baseline="30000" dirty="0" err="1" smtClean="0"/>
              <a:t>t</a:t>
            </a:r>
            <a:r>
              <a:rPr lang="en-US" sz="2000" baseline="30000" dirty="0" smtClean="0"/>
              <a:t> h</a:t>
            </a:r>
            <a:r>
              <a:rPr lang="en-US" sz="2000" dirty="0" smtClean="0"/>
              <a:t> constraint is ≥</a:t>
            </a:r>
          </a:p>
          <a:p>
            <a:pPr marL="274320" indent="-274320" eaLnBrk="1" fontAlgn="auto" hangingPunct="1">
              <a:spcAft>
                <a:spcPts val="0"/>
              </a:spcAft>
              <a:buFont typeface="Wingdings 3"/>
              <a:buNone/>
              <a:defRPr/>
            </a:pPr>
            <a:r>
              <a:rPr lang="en-US" sz="2000" dirty="0" smtClean="0"/>
              <a:t>	</a:t>
            </a:r>
            <a:r>
              <a:rPr lang="en-US" sz="2000" dirty="0" err="1" smtClean="0"/>
              <a:t>j</a:t>
            </a:r>
            <a:r>
              <a:rPr lang="en-US" sz="2000" baseline="30000" dirty="0" err="1" smtClean="0"/>
              <a:t>t</a:t>
            </a:r>
            <a:r>
              <a:rPr lang="en-US" sz="2000" baseline="30000" dirty="0" smtClean="0"/>
              <a:t> h</a:t>
            </a:r>
            <a:r>
              <a:rPr lang="en-US" sz="2000" dirty="0" smtClean="0"/>
              <a:t> variable is </a:t>
            </a:r>
            <a:r>
              <a:rPr lang="en-US" sz="2000" dirty="0" err="1" smtClean="0"/>
              <a:t>urs</a:t>
            </a:r>
            <a:r>
              <a:rPr lang="en-US" sz="2000" dirty="0" smtClean="0"/>
              <a:t>			 </a:t>
            </a:r>
            <a:r>
              <a:rPr lang="en-US" sz="2000" dirty="0" err="1" smtClean="0"/>
              <a:t>j</a:t>
            </a:r>
            <a:r>
              <a:rPr lang="en-US" sz="2000" baseline="30000" dirty="0" err="1" smtClean="0"/>
              <a:t>t</a:t>
            </a:r>
            <a:r>
              <a:rPr lang="en-US" sz="2000" baseline="30000" dirty="0" smtClean="0"/>
              <a:t> h</a:t>
            </a:r>
            <a:r>
              <a:rPr lang="en-US" sz="2000" dirty="0" smtClean="0"/>
              <a:t> constraint is =</a:t>
            </a:r>
          </a:p>
          <a:p>
            <a:pPr marL="274320" indent="-274320" eaLnBrk="1" fontAlgn="auto" hangingPunct="1">
              <a:spcAft>
                <a:spcPts val="0"/>
              </a:spcAft>
              <a:buFont typeface="Wingdings 3"/>
              <a:buNone/>
              <a:defRPr/>
            </a:pPr>
            <a:r>
              <a:rPr lang="en-US" sz="1900" dirty="0" smtClean="0"/>
              <a:t>		where </a:t>
            </a:r>
            <a:r>
              <a:rPr lang="en-US" sz="1900" dirty="0" err="1" smtClean="0"/>
              <a:t>urs</a:t>
            </a:r>
            <a:r>
              <a:rPr lang="en-US" sz="1900" dirty="0" smtClean="0"/>
              <a:t> means unrestricted in 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heckerboard(across)">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checkerboard(across)">
                                      <p:cBhvr>
                                        <p:cTn id="12" dur="500"/>
                                        <p:tgtEl>
                                          <p:spTgt spid="3">
                                            <p:txEl>
                                              <p:pRg st="3" end="3"/>
                                            </p:txEl>
                                          </p:spTgt>
                                        </p:tgtEl>
                                      </p:cBhvr>
                                    </p:animEffect>
                                  </p:childTnLst>
                                </p:cTn>
                              </p:par>
                            </p:childTnLst>
                          </p:cTn>
                        </p:par>
                        <p:par>
                          <p:cTn id="13" fill="hold" nodeType="afterGroup">
                            <p:stCondLst>
                              <p:cond delay="500"/>
                            </p:stCondLst>
                            <p:childTnLst>
                              <p:par>
                                <p:cTn id="14" presetID="5" presetClass="entr" presetSubtype="10" fill="hold" nodeType="afterEffect">
                                  <p:stCondLst>
                                    <p:cond delay="50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checkerboard(across)">
                                      <p:cBhvr>
                                        <p:cTn id="16" dur="500"/>
                                        <p:tgtEl>
                                          <p:spTgt spid="3">
                                            <p:txEl>
                                              <p:pRg st="4" end="4"/>
                                            </p:txEl>
                                          </p:spTgt>
                                        </p:tgtEl>
                                      </p:cBhvr>
                                    </p:animEffect>
                                  </p:childTnLst>
                                </p:cTn>
                              </p:par>
                            </p:childTnLst>
                          </p:cTn>
                        </p:par>
                      </p:childTnLst>
                    </p:cTn>
                  </p:par>
                  <p:par>
                    <p:cTn id="17" fill="hold">
                      <p:stCondLst>
                        <p:cond delay="indefinite"/>
                      </p:stCondLst>
                      <p:childTnLst>
                        <p:par>
                          <p:cTn id="18" fill="hold" nodeType="after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checkerboard(across)">
                                      <p:cBhvr>
                                        <p:cTn id="21" dur="500"/>
                                        <p:tgtEl>
                                          <p:spTgt spid="3">
                                            <p:txEl>
                                              <p:pRg st="5" end="5"/>
                                            </p:txEl>
                                          </p:spTgt>
                                        </p:tgtEl>
                                      </p:cBhvr>
                                    </p:animEffect>
                                  </p:childTnLst>
                                </p:cTn>
                              </p:par>
                            </p:childTnLst>
                          </p:cTn>
                        </p:par>
                      </p:childTnLst>
                    </p:cTn>
                  </p:par>
                  <p:par>
                    <p:cTn id="22" fill="hold">
                      <p:stCondLst>
                        <p:cond delay="indefinite"/>
                      </p:stCondLst>
                      <p:childTnLst>
                        <p:par>
                          <p:cTn id="23" fill="hold" nodeType="after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checkerboard(across)">
                                      <p:cBhvr>
                                        <p:cTn id="26" dur="500"/>
                                        <p:tgtEl>
                                          <p:spTgt spid="3">
                                            <p:txEl>
                                              <p:pRg st="6" end="6"/>
                                            </p:txEl>
                                          </p:spTgt>
                                        </p:tgtEl>
                                      </p:cBhvr>
                                    </p:animEffect>
                                  </p:childTnLst>
                                </p:cTn>
                              </p:par>
                            </p:childTnLst>
                          </p:cTn>
                        </p:par>
                      </p:childTnLst>
                    </p:cTn>
                  </p:par>
                  <p:par>
                    <p:cTn id="27" fill="hold">
                      <p:stCondLst>
                        <p:cond delay="indefinite"/>
                      </p:stCondLst>
                      <p:childTnLst>
                        <p:par>
                          <p:cTn id="28" fill="hold" nodeType="afterGroup">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arn(inVertical)">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checkerboard(across)">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checkerboard(across)">
                                      <p:cBhvr>
                                        <p:cTn id="41" dur="500"/>
                                        <p:tgtEl>
                                          <p:spTgt spid="3">
                                            <p:txEl>
                                              <p:pRg st="9" end="9"/>
                                            </p:txEl>
                                          </p:spTgt>
                                        </p:tgtEl>
                                      </p:cBhvr>
                                    </p:animEffect>
                                  </p:childTnLst>
                                </p:cTn>
                              </p:par>
                            </p:childTnLst>
                          </p:cTn>
                        </p:par>
                        <p:par>
                          <p:cTn id="42" fill="hold">
                            <p:stCondLst>
                              <p:cond delay="500"/>
                            </p:stCondLst>
                            <p:childTnLst>
                              <p:par>
                                <p:cTn id="43" presetID="5" presetClass="entr" presetSubtype="10" fill="hold" nodeType="after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0"/>
            <a:ext cx="7772400" cy="1143000"/>
          </a:xfrm>
        </p:spPr>
        <p:txBody>
          <a:bodyPr/>
          <a:lstStyle/>
          <a:p>
            <a:pPr eaLnBrk="1" hangingPunct="1"/>
            <a:r>
              <a:rPr lang="en-US" altLang="en-US" smtClean="0"/>
              <a:t>The Dual</a:t>
            </a:r>
          </a:p>
        </p:txBody>
      </p:sp>
      <p:sp>
        <p:nvSpPr>
          <p:cNvPr id="3" name="Content Placeholder 2"/>
          <p:cNvSpPr>
            <a:spLocks noGrp="1"/>
          </p:cNvSpPr>
          <p:nvPr>
            <p:ph sz="quarter" idx="1"/>
          </p:nvPr>
        </p:nvSpPr>
        <p:spPr>
          <a:xfrm>
            <a:off x="152400" y="1524000"/>
            <a:ext cx="8839200" cy="4708525"/>
          </a:xfrm>
        </p:spPr>
        <p:txBody>
          <a:bodyPr/>
          <a:lstStyle/>
          <a:p>
            <a:pPr eaLnBrk="1" hangingPunct="1"/>
            <a:r>
              <a:rPr lang="en-US" altLang="en-US" sz="2000" dirty="0" smtClean="0"/>
              <a:t>Finding the dual of a linear program is simplified by getting the problem into conventional form; a maximization problem with all ≤ constraints and non-negative variables or a minimization with all ≥ constraints and non-negative variables.</a:t>
            </a:r>
          </a:p>
          <a:p>
            <a:pPr eaLnBrk="1" hangingPunct="1"/>
            <a:endParaRPr lang="en-US" altLang="en-US" sz="2000" dirty="0" smtClean="0"/>
          </a:p>
          <a:p>
            <a:pPr eaLnBrk="1" hangingPunct="1"/>
            <a:r>
              <a:rPr lang="en-US" altLang="en-US" sz="2000" dirty="0" smtClean="0"/>
              <a:t>Primal: 				</a:t>
            </a:r>
          </a:p>
          <a:p>
            <a:pPr eaLnBrk="1" hangingPunct="1"/>
            <a:endParaRPr lang="en-US" altLang="en-US" sz="2000" dirty="0" smtClean="0"/>
          </a:p>
          <a:p>
            <a:pPr eaLnBrk="1" hangingPunct="1"/>
            <a:endParaRPr lang="en-US" altLang="en-US" sz="2000" dirty="0" smtClean="0"/>
          </a:p>
          <a:p>
            <a:pPr eaLnBrk="1" hangingPunct="1"/>
            <a:endParaRPr lang="en-US" altLang="en-US" sz="2000" dirty="0" smtClean="0"/>
          </a:p>
          <a:p>
            <a:pPr eaLnBrk="1" hangingPunct="1"/>
            <a:endParaRPr lang="en-US" altLang="en-US" sz="2000" dirty="0" smtClean="0"/>
          </a:p>
          <a:p>
            <a:pPr eaLnBrk="1" hangingPunct="1"/>
            <a:r>
              <a:rPr lang="en-US" altLang="en-US" sz="2000" dirty="0" smtClean="0"/>
              <a:t>Dual:</a:t>
            </a:r>
          </a:p>
          <a:p>
            <a:pPr eaLnBrk="1" hangingPunct="1">
              <a:buFont typeface="Wingdings 3" panose="05040102010807070707" pitchFamily="18" charset="2"/>
              <a:buNone/>
            </a:pPr>
            <a:r>
              <a:rPr lang="en-US" altLang="en-US" sz="2000" dirty="0" smtClean="0"/>
              <a:t>	</a:t>
            </a:r>
            <a:endParaRPr lang="en-US" altLang="en-US" sz="2400" dirty="0" smtClean="0"/>
          </a:p>
        </p:txBody>
      </p:sp>
      <p:graphicFrame>
        <p:nvGraphicFramePr>
          <p:cNvPr id="4" name="Object 2"/>
          <p:cNvGraphicFramePr>
            <a:graphicFrameLocks noChangeAspect="1"/>
          </p:cNvGraphicFramePr>
          <p:nvPr/>
        </p:nvGraphicFramePr>
        <p:xfrm>
          <a:off x="2438400" y="3429000"/>
          <a:ext cx="3741738" cy="969963"/>
        </p:xfrm>
        <a:graphic>
          <a:graphicData uri="http://schemas.openxmlformats.org/presentationml/2006/ole">
            <mc:AlternateContent xmlns:mc="http://schemas.openxmlformats.org/markup-compatibility/2006">
              <mc:Choice xmlns:v="urn:schemas-microsoft-com:vml" Requires="v">
                <p:oleObj spid="_x0000_s15380" name="Equation" r:id="rId3" imgW="2692400" imgH="698500" progId="Equation.3">
                  <p:embed/>
                </p:oleObj>
              </mc:Choice>
              <mc:Fallback>
                <p:oleObj name="Equation" r:id="rId3" imgW="2692400" imgH="6985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429000"/>
                        <a:ext cx="3741738"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1" name="Object 3"/>
          <p:cNvGraphicFramePr>
            <a:graphicFrameLocks noChangeAspect="1"/>
          </p:cNvGraphicFramePr>
          <p:nvPr/>
        </p:nvGraphicFramePr>
        <p:xfrm>
          <a:off x="2590800" y="5249863"/>
          <a:ext cx="3811588" cy="1006475"/>
        </p:xfrm>
        <a:graphic>
          <a:graphicData uri="http://schemas.openxmlformats.org/presentationml/2006/ole">
            <mc:AlternateContent xmlns:mc="http://schemas.openxmlformats.org/markup-compatibility/2006">
              <mc:Choice xmlns:v="urn:schemas-microsoft-com:vml" Requires="v">
                <p:oleObj spid="_x0000_s15381" name="Equation" r:id="rId5" imgW="2743200" imgH="723900" progId="Equation.3">
                  <p:embed/>
                </p:oleObj>
              </mc:Choice>
              <mc:Fallback>
                <p:oleObj name="Equation" r:id="rId5" imgW="2743200" imgH="7239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249863"/>
                        <a:ext cx="38115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8" presetClass="entr" presetSubtype="16"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amond(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checkerboard(across)">
                                      <p:cBhvr>
                                        <p:cTn id="15" dur="500"/>
                                        <p:tgtEl>
                                          <p:spTgt spid="3">
                                            <p:txEl>
                                              <p:pRg st="7" end="7"/>
                                            </p:txEl>
                                          </p:spTgt>
                                        </p:tgtEl>
                                      </p:cBhvr>
                                    </p:animEffect>
                                  </p:childTnLst>
                                </p:cTn>
                              </p:par>
                            </p:childTnLst>
                          </p:cTn>
                        </p:par>
                        <p:par>
                          <p:cTn id="16" fill="hold">
                            <p:stCondLst>
                              <p:cond delay="500"/>
                            </p:stCondLst>
                            <p:childTnLst>
                              <p:par>
                                <p:cTn id="17" presetID="8" presetClass="entr" presetSubtype="16" fill="hold" nodeType="after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diamond(in)">
                                      <p:cBhvr>
                                        <p:cTn id="19"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FIT SNA Effort">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AFIT SNA Effort</Template>
  <TotalTime>2888</TotalTime>
  <Words>1529</Words>
  <Application>Microsoft Office PowerPoint</Application>
  <PresentationFormat>On-screen Show (4:3)</PresentationFormat>
  <Paragraphs>487</Paragraphs>
  <Slides>37</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37</vt:i4>
      </vt:variant>
    </vt:vector>
  </HeadingPairs>
  <TitlesOfParts>
    <vt:vector size="47" baseType="lpstr">
      <vt:lpstr>Arial</vt:lpstr>
      <vt:lpstr>Arial Unicode MS</vt:lpstr>
      <vt:lpstr>Bookman Old Style</vt:lpstr>
      <vt:lpstr>Calibri</vt:lpstr>
      <vt:lpstr>Times New Roman</vt:lpstr>
      <vt:lpstr>Wingdings 3</vt:lpstr>
      <vt:lpstr>AFIT SNA Effort</vt:lpstr>
      <vt:lpstr>Custom Design</vt:lpstr>
      <vt:lpstr>Document</vt:lpstr>
      <vt:lpstr>Equation</vt:lpstr>
      <vt:lpstr>The Dual</vt:lpstr>
      <vt:lpstr>The Dual</vt:lpstr>
      <vt:lpstr>The Dual</vt:lpstr>
      <vt:lpstr>The Dual</vt:lpstr>
      <vt:lpstr>The Dual</vt:lpstr>
      <vt:lpstr>The Dual</vt:lpstr>
      <vt:lpstr>The Dual</vt:lpstr>
      <vt:lpstr>The Dual</vt:lpstr>
      <vt:lpstr>The Dual</vt:lpstr>
      <vt:lpstr>The Dual</vt:lpstr>
      <vt:lpstr>The Dual</vt:lpstr>
      <vt:lpstr>Weak Duality</vt:lpstr>
      <vt:lpstr>Weak Duality</vt:lpstr>
      <vt:lpstr>Weak Duality</vt:lpstr>
      <vt:lpstr>Weak Duality</vt:lpstr>
      <vt:lpstr>The Dual</vt:lpstr>
      <vt:lpstr>The Dual</vt:lpstr>
      <vt:lpstr>The Dual</vt:lpstr>
      <vt:lpstr>The Dual</vt:lpstr>
      <vt:lpstr>The Dual</vt:lpstr>
      <vt:lpstr>The Dual</vt:lpstr>
      <vt:lpstr>The Dual</vt:lpstr>
      <vt:lpstr>The Dual</vt:lpstr>
      <vt:lpstr>The Dual</vt:lpstr>
      <vt:lpstr>The Dual</vt:lpstr>
      <vt:lpstr>Dual Simplex Method</vt:lpstr>
      <vt:lpstr>Dual Simplex Method  Introduction</vt:lpstr>
      <vt:lpstr>The Dual Simplex Method  </vt:lpstr>
      <vt:lpstr>The Dual Simplex Method - Example  </vt:lpstr>
      <vt:lpstr>The Dual Simplex Method - Example  </vt:lpstr>
      <vt:lpstr>The Dual Simplex Method - Example</vt:lpstr>
      <vt:lpstr>The Dual Simplex Method - Example</vt:lpstr>
      <vt:lpstr>Adding a Constraint</vt:lpstr>
      <vt:lpstr>Adding a Constraint</vt:lpstr>
      <vt:lpstr>Adding a Constraint - Example</vt:lpstr>
      <vt:lpstr>Adding a Constraint - Example</vt:lpstr>
      <vt:lpstr>Adding a Constraint -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Problem Solving</dc:title>
  <dc:creator>Deckro, Richard F Civ USAF AETC AFIT/ENS</dc:creator>
  <cp:lastModifiedBy>Deckro, Richard F Civ USAF AETC AFIT/ENS</cp:lastModifiedBy>
  <cp:revision>197</cp:revision>
  <dcterms:modified xsi:type="dcterms:W3CDTF">2022-10-25T23:04:54Z</dcterms:modified>
</cp:coreProperties>
</file>